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71"/>
  </p:notesMasterIdLst>
  <p:sldIdLst>
    <p:sldId id="360" r:id="rId3"/>
    <p:sldId id="355" r:id="rId4"/>
    <p:sldId id="371" r:id="rId5"/>
    <p:sldId id="376" r:id="rId6"/>
    <p:sldId id="380" r:id="rId7"/>
    <p:sldId id="414" r:id="rId8"/>
    <p:sldId id="256" r:id="rId9"/>
    <p:sldId id="265" r:id="rId10"/>
    <p:sldId id="378" r:id="rId11"/>
    <p:sldId id="421" r:id="rId12"/>
    <p:sldId id="423" r:id="rId13"/>
    <p:sldId id="266" r:id="rId14"/>
    <p:sldId id="362" r:id="rId15"/>
    <p:sldId id="268" r:id="rId16"/>
    <p:sldId id="269" r:id="rId17"/>
    <p:sldId id="270" r:id="rId18"/>
    <p:sldId id="291" r:id="rId19"/>
    <p:sldId id="417" r:id="rId20"/>
    <p:sldId id="413" r:id="rId21"/>
    <p:sldId id="364" r:id="rId22"/>
    <p:sldId id="280" r:id="rId23"/>
    <p:sldId id="340" r:id="rId24"/>
    <p:sldId id="386" r:id="rId25"/>
    <p:sldId id="281" r:id="rId26"/>
    <p:sldId id="426" r:id="rId27"/>
    <p:sldId id="295" r:id="rId28"/>
    <p:sldId id="384" r:id="rId29"/>
    <p:sldId id="297" r:id="rId30"/>
    <p:sldId id="387" r:id="rId31"/>
    <p:sldId id="285" r:id="rId32"/>
    <p:sldId id="392" r:id="rId33"/>
    <p:sldId id="418" r:id="rId34"/>
    <p:sldId id="372" r:id="rId35"/>
    <p:sldId id="366" r:id="rId36"/>
    <p:sldId id="301" r:id="rId37"/>
    <p:sldId id="406" r:id="rId38"/>
    <p:sldId id="303" r:id="rId39"/>
    <p:sldId id="304" r:id="rId40"/>
    <p:sldId id="407" r:id="rId41"/>
    <p:sldId id="410" r:id="rId42"/>
    <p:sldId id="368" r:id="rId43"/>
    <p:sldId id="309" r:id="rId44"/>
    <p:sldId id="302" r:id="rId45"/>
    <p:sldId id="310" r:id="rId46"/>
    <p:sldId id="311" r:id="rId47"/>
    <p:sldId id="312" r:id="rId48"/>
    <p:sldId id="313" r:id="rId49"/>
    <p:sldId id="314" r:id="rId50"/>
    <p:sldId id="411" r:id="rId51"/>
    <p:sldId id="369" r:id="rId52"/>
    <p:sldId id="321" r:id="rId53"/>
    <p:sldId id="363" r:id="rId54"/>
    <p:sldId id="332" r:id="rId55"/>
    <p:sldId id="333" r:id="rId56"/>
    <p:sldId id="323" r:id="rId57"/>
    <p:sldId id="319" r:id="rId58"/>
    <p:sldId id="336" r:id="rId59"/>
    <p:sldId id="324" r:id="rId60"/>
    <p:sldId id="331" r:id="rId61"/>
    <p:sldId id="370" r:id="rId62"/>
    <p:sldId id="412" r:id="rId63"/>
    <p:sldId id="416" r:id="rId64"/>
    <p:sldId id="427" r:id="rId65"/>
    <p:sldId id="328" r:id="rId66"/>
    <p:sldId id="430" r:id="rId67"/>
    <p:sldId id="428" r:id="rId68"/>
    <p:sldId id="431" r:id="rId69"/>
    <p:sldId id="429" r:id="rId70"/>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55"/>
            <p14:sldId id="371"/>
            <p14:sldId id="376"/>
            <p14:sldId id="380"/>
            <p14:sldId id="414"/>
            <p14:sldId id="256"/>
            <p14:sldId id="265"/>
            <p14:sldId id="378"/>
            <p14:sldId id="421"/>
            <p14:sldId id="423"/>
            <p14:sldId id="266"/>
            <p14:sldId id="362"/>
          </p14:sldIdLst>
        </p14:section>
        <p14:section name="select()" id="{742796F6-4AC2-40D6-9862-8EA797D6A928}">
          <p14:sldIdLst>
            <p14:sldId id="268"/>
            <p14:sldId id="269"/>
            <p14:sldId id="270"/>
            <p14:sldId id="291"/>
            <p14:sldId id="417"/>
            <p14:sldId id="413"/>
            <p14:sldId id="364"/>
          </p14:sldIdLst>
        </p14:section>
        <p14:section name="filter" id="{8CE85830-1EBC-4B15-A9C0-3C5DD3DA008A}">
          <p14:sldIdLst>
            <p14:sldId id="280"/>
            <p14:sldId id="340"/>
            <p14:sldId id="386"/>
            <p14:sldId id="281"/>
            <p14:sldId id="426"/>
            <p14:sldId id="295"/>
            <p14:sldId id="384"/>
            <p14:sldId id="297"/>
            <p14:sldId id="387"/>
            <p14:sldId id="285"/>
            <p14:sldId id="392"/>
            <p14:sldId id="418"/>
            <p14:sldId id="372"/>
            <p14:sldId id="366"/>
          </p14:sldIdLst>
        </p14:section>
        <p14:section name="arrange" id="{8168BACF-403C-4723-B5F3-875FAE6C5A39}">
          <p14:sldIdLst>
            <p14:sldId id="301"/>
            <p14:sldId id="406"/>
            <p14:sldId id="303"/>
            <p14:sldId id="304"/>
            <p14:sldId id="407"/>
            <p14:sldId id="410"/>
            <p14:sldId id="368"/>
          </p14:sldIdLst>
        </p14:section>
        <p14:section name="pipe" id="{7561AE8B-0928-4B40-9E7D-8496CE581DA5}">
          <p14:sldIdLst>
            <p14:sldId id="309"/>
            <p14:sldId id="302"/>
            <p14:sldId id="310"/>
            <p14:sldId id="311"/>
            <p14:sldId id="312"/>
            <p14:sldId id="313"/>
            <p14:sldId id="314"/>
            <p14:sldId id="411"/>
            <p14:sldId id="369"/>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412"/>
            <p14:sldId id="416"/>
            <p14:sldId id="427"/>
            <p14:sldId id="328"/>
            <p14:sldId id="430"/>
            <p14:sldId id="428"/>
            <p14:sldId id="431"/>
            <p14:sldId id="429"/>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C283"/>
    <a:srgbClr val="F8A968"/>
    <a:srgbClr val="FCC598"/>
    <a:srgbClr val="A5C0E5"/>
    <a:srgbClr val="CEE3A7"/>
    <a:srgbClr val="E6A5A4"/>
    <a:srgbClr val="0365C0"/>
    <a:srgbClr val="538DD5"/>
    <a:srgbClr val="005493"/>
    <a:srgbClr val="8DB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0D26E-AD29-41A9-BA0F-94915DAAF4B7}" v="137" dt="2021-07-15T00:36:32.708"/>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55" autoAdjust="0"/>
    <p:restoredTop sz="65896" autoAdjust="0"/>
  </p:normalViewPr>
  <p:slideViewPr>
    <p:cSldViewPr snapToGrid="0">
      <p:cViewPr varScale="1">
        <p:scale>
          <a:sx n="44" d="100"/>
          <a:sy n="44" d="100"/>
        </p:scale>
        <p:origin x="1664" y="34"/>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366298CA-EF97-85D0-4310-37A80C02B10F}"/>
    <pc:docChg chg="modSld">
      <pc:chgData name="Obstfeld, Amrom E" userId="S::obstfelda@chop.edu::723fc76c-ee2b-4721-b304-153613f0d15a" providerId="AD" clId="Web-{366298CA-EF97-85D0-4310-37A80C02B10F}" dt="2021-07-11T20:20:51.557" v="78"/>
      <pc:docMkLst>
        <pc:docMk/>
      </pc:docMkLst>
      <pc:sldChg chg="modNotes">
        <pc:chgData name="Obstfeld, Amrom E" userId="S::obstfelda@chop.edu::723fc76c-ee2b-4721-b304-153613f0d15a" providerId="AD" clId="Web-{366298CA-EF97-85D0-4310-37A80C02B10F}" dt="2021-07-11T20:20:51.557" v="78"/>
        <pc:sldMkLst>
          <pc:docMk/>
          <pc:sldMk cId="1868979051" sldId="309"/>
        </pc:sldMkLst>
      </pc:sldChg>
      <pc:sldChg chg="modNotes">
        <pc:chgData name="Obstfeld, Amrom E" userId="S::obstfelda@chop.edu::723fc76c-ee2b-4721-b304-153613f0d15a" providerId="AD" clId="Web-{366298CA-EF97-85D0-4310-37A80C02B10F}" dt="2021-07-11T20:18:56.945" v="55"/>
        <pc:sldMkLst>
          <pc:docMk/>
          <pc:sldMk cId="1266240127" sldId="368"/>
        </pc:sldMkLst>
      </pc:sldChg>
      <pc:sldChg chg="modSp">
        <pc:chgData name="Obstfeld, Amrom E" userId="S::obstfelda@chop.edu::723fc76c-ee2b-4721-b304-153613f0d15a" providerId="AD" clId="Web-{366298CA-EF97-85D0-4310-37A80C02B10F}" dt="2021-07-11T20:14:59.940" v="3" actId="1076"/>
        <pc:sldMkLst>
          <pc:docMk/>
          <pc:sldMk cId="3389460807" sldId="415"/>
        </pc:sldMkLst>
        <pc:spChg chg="mod">
          <ac:chgData name="Obstfeld, Amrom E" userId="S::obstfelda@chop.edu::723fc76c-ee2b-4721-b304-153613f0d15a" providerId="AD" clId="Web-{366298CA-EF97-85D0-4310-37A80C02B10F}" dt="2021-07-11T20:14:59.940" v="3" actId="1076"/>
          <ac:spMkLst>
            <pc:docMk/>
            <pc:sldMk cId="3389460807" sldId="415"/>
            <ac:spMk id="3" creationId="{00000000-0000-0000-0000-000000000000}"/>
          </ac:spMkLst>
        </pc:spChg>
      </pc:sldChg>
    </pc:docChg>
  </pc:docChgLst>
  <pc:docChgLst>
    <pc:chgData name="Obstfeld, Amrom E" userId="723fc76c-ee2b-4721-b304-153613f0d15a" providerId="ADAL" clId="{5F10D26E-AD29-41A9-BA0F-94915DAAF4B7}"/>
    <pc:docChg chg="undo custSel addSld delSld modSld sldOrd modSection">
      <pc:chgData name="Obstfeld, Amrom E" userId="723fc76c-ee2b-4721-b304-153613f0d15a" providerId="ADAL" clId="{5F10D26E-AD29-41A9-BA0F-94915DAAF4B7}" dt="2021-07-15T00:37:25.038" v="2714" actId="14100"/>
      <pc:docMkLst>
        <pc:docMk/>
      </pc:docMkLst>
      <pc:sldChg chg="modNotesTx">
        <pc:chgData name="Obstfeld, Amrom E" userId="723fc76c-ee2b-4721-b304-153613f0d15a" providerId="ADAL" clId="{5F10D26E-AD29-41A9-BA0F-94915DAAF4B7}" dt="2021-07-14T20:45:25.911" v="547" actId="20577"/>
        <pc:sldMkLst>
          <pc:docMk/>
          <pc:sldMk cId="0" sldId="256"/>
        </pc:sldMkLst>
      </pc:sldChg>
      <pc:sldChg chg="modNotesTx">
        <pc:chgData name="Obstfeld, Amrom E" userId="723fc76c-ee2b-4721-b304-153613f0d15a" providerId="ADAL" clId="{5F10D26E-AD29-41A9-BA0F-94915DAAF4B7}" dt="2021-07-14T20:46:04.303" v="549" actId="20577"/>
        <pc:sldMkLst>
          <pc:docMk/>
          <pc:sldMk cId="0" sldId="265"/>
        </pc:sldMkLst>
      </pc:sldChg>
      <pc:sldChg chg="modNotesTx">
        <pc:chgData name="Obstfeld, Amrom E" userId="723fc76c-ee2b-4721-b304-153613f0d15a" providerId="ADAL" clId="{5F10D26E-AD29-41A9-BA0F-94915DAAF4B7}" dt="2021-07-14T20:50:34.150" v="624" actId="20577"/>
        <pc:sldMkLst>
          <pc:docMk/>
          <pc:sldMk cId="0" sldId="268"/>
        </pc:sldMkLst>
      </pc:sldChg>
      <pc:sldChg chg="modNotesTx">
        <pc:chgData name="Obstfeld, Amrom E" userId="723fc76c-ee2b-4721-b304-153613f0d15a" providerId="ADAL" clId="{5F10D26E-AD29-41A9-BA0F-94915DAAF4B7}" dt="2021-07-14T20:51:11.733" v="630" actId="20577"/>
        <pc:sldMkLst>
          <pc:docMk/>
          <pc:sldMk cId="0" sldId="269"/>
        </pc:sldMkLst>
      </pc:sldChg>
      <pc:sldChg chg="modNotesTx">
        <pc:chgData name="Obstfeld, Amrom E" userId="723fc76c-ee2b-4721-b304-153613f0d15a" providerId="ADAL" clId="{5F10D26E-AD29-41A9-BA0F-94915DAAF4B7}" dt="2021-07-14T21:24:09.854" v="684" actId="20577"/>
        <pc:sldMkLst>
          <pc:docMk/>
          <pc:sldMk cId="0" sldId="270"/>
        </pc:sldMkLst>
      </pc:sldChg>
      <pc:sldChg chg="modNotesTx">
        <pc:chgData name="Obstfeld, Amrom E" userId="723fc76c-ee2b-4721-b304-153613f0d15a" providerId="ADAL" clId="{5F10D26E-AD29-41A9-BA0F-94915DAAF4B7}" dt="2021-07-14T22:25:59.577" v="879" actId="20577"/>
        <pc:sldMkLst>
          <pc:docMk/>
          <pc:sldMk cId="0" sldId="280"/>
        </pc:sldMkLst>
      </pc:sldChg>
      <pc:sldChg chg="modNotesTx">
        <pc:chgData name="Obstfeld, Amrom E" userId="723fc76c-ee2b-4721-b304-153613f0d15a" providerId="ADAL" clId="{5F10D26E-AD29-41A9-BA0F-94915DAAF4B7}" dt="2021-07-14T23:28:19.761" v="1166" actId="20577"/>
        <pc:sldMkLst>
          <pc:docMk/>
          <pc:sldMk cId="2207685024" sldId="302"/>
        </pc:sldMkLst>
      </pc:sldChg>
      <pc:sldChg chg="modNotesTx">
        <pc:chgData name="Obstfeld, Amrom E" userId="723fc76c-ee2b-4721-b304-153613f0d15a" providerId="ADAL" clId="{5F10D26E-AD29-41A9-BA0F-94915DAAF4B7}" dt="2021-07-14T23:11:01.054" v="989" actId="20577"/>
        <pc:sldMkLst>
          <pc:docMk/>
          <pc:sldMk cId="621470966" sldId="303"/>
        </pc:sldMkLst>
      </pc:sldChg>
      <pc:sldChg chg="modNotesTx">
        <pc:chgData name="Obstfeld, Amrom E" userId="723fc76c-ee2b-4721-b304-153613f0d15a" providerId="ADAL" clId="{5F10D26E-AD29-41A9-BA0F-94915DAAF4B7}" dt="2021-07-14T23:11:46.432" v="1023" actId="20577"/>
        <pc:sldMkLst>
          <pc:docMk/>
          <pc:sldMk cId="2254248078" sldId="304"/>
        </pc:sldMkLst>
      </pc:sldChg>
      <pc:sldChg chg="modNotesTx">
        <pc:chgData name="Obstfeld, Amrom E" userId="723fc76c-ee2b-4721-b304-153613f0d15a" providerId="ADAL" clId="{5F10D26E-AD29-41A9-BA0F-94915DAAF4B7}" dt="2021-07-14T23:15:30.745" v="1165" actId="20577"/>
        <pc:sldMkLst>
          <pc:docMk/>
          <pc:sldMk cId="1868979051" sldId="309"/>
        </pc:sldMkLst>
      </pc:sldChg>
      <pc:sldChg chg="modNotesTx">
        <pc:chgData name="Obstfeld, Amrom E" userId="723fc76c-ee2b-4721-b304-153613f0d15a" providerId="ADAL" clId="{5F10D26E-AD29-41A9-BA0F-94915DAAF4B7}" dt="2021-07-14T23:49:01.176" v="1679" actId="20577"/>
        <pc:sldMkLst>
          <pc:docMk/>
          <pc:sldMk cId="3102968338" sldId="319"/>
        </pc:sldMkLst>
      </pc:sldChg>
      <pc:sldChg chg="modAnim modNotesTx">
        <pc:chgData name="Obstfeld, Amrom E" userId="723fc76c-ee2b-4721-b304-153613f0d15a" providerId="ADAL" clId="{5F10D26E-AD29-41A9-BA0F-94915DAAF4B7}" dt="2021-07-14T23:48:45.798" v="1659" actId="20577"/>
        <pc:sldMkLst>
          <pc:docMk/>
          <pc:sldMk cId="4248535049" sldId="323"/>
        </pc:sldMkLst>
      </pc:sldChg>
      <pc:sldChg chg="modAnim modNotesTx">
        <pc:chgData name="Obstfeld, Amrom E" userId="723fc76c-ee2b-4721-b304-153613f0d15a" providerId="ADAL" clId="{5F10D26E-AD29-41A9-BA0F-94915DAAF4B7}" dt="2021-07-14T23:52:19.394" v="1859"/>
        <pc:sldMkLst>
          <pc:docMk/>
          <pc:sldMk cId="374104625" sldId="324"/>
        </pc:sldMkLst>
      </pc:sldChg>
      <pc:sldChg chg="addSp delSp modSp ord modAnim">
        <pc:chgData name="Obstfeld, Amrom E" userId="723fc76c-ee2b-4721-b304-153613f0d15a" providerId="ADAL" clId="{5F10D26E-AD29-41A9-BA0F-94915DAAF4B7}" dt="2021-07-15T00:21:13.820" v="2540" actId="1035"/>
        <pc:sldMkLst>
          <pc:docMk/>
          <pc:sldMk cId="2926339779" sldId="328"/>
        </pc:sldMkLst>
        <pc:spChg chg="mod">
          <ac:chgData name="Obstfeld, Amrom E" userId="723fc76c-ee2b-4721-b304-153613f0d15a" providerId="ADAL" clId="{5F10D26E-AD29-41A9-BA0F-94915DAAF4B7}" dt="2021-07-15T00:21:13.820" v="2540" actId="1035"/>
          <ac:spMkLst>
            <pc:docMk/>
            <pc:sldMk cId="2926339779" sldId="328"/>
            <ac:spMk id="4" creationId="{00000000-0000-0000-0000-000000000000}"/>
          </ac:spMkLst>
        </pc:spChg>
        <pc:spChg chg="del">
          <ac:chgData name="Obstfeld, Amrom E" userId="723fc76c-ee2b-4721-b304-153613f0d15a" providerId="ADAL" clId="{5F10D26E-AD29-41A9-BA0F-94915DAAF4B7}" dt="2021-07-15T00:13:23.417" v="2403" actId="478"/>
          <ac:spMkLst>
            <pc:docMk/>
            <pc:sldMk cId="2926339779" sldId="328"/>
            <ac:spMk id="10" creationId="{00000000-0000-0000-0000-000000000000}"/>
          </ac:spMkLst>
        </pc:spChg>
        <pc:spChg chg="del">
          <ac:chgData name="Obstfeld, Amrom E" userId="723fc76c-ee2b-4721-b304-153613f0d15a" providerId="ADAL" clId="{5F10D26E-AD29-41A9-BA0F-94915DAAF4B7}" dt="2021-07-15T00:13:22.731" v="2402" actId="478"/>
          <ac:spMkLst>
            <pc:docMk/>
            <pc:sldMk cId="2926339779" sldId="328"/>
            <ac:spMk id="11" creationId="{00000000-0000-0000-0000-000000000000}"/>
          </ac:spMkLst>
        </pc:spChg>
        <pc:spChg chg="mod">
          <ac:chgData name="Obstfeld, Amrom E" userId="723fc76c-ee2b-4721-b304-153613f0d15a" providerId="ADAL" clId="{5F10D26E-AD29-41A9-BA0F-94915DAAF4B7}" dt="2021-07-15T00:17:59.046" v="2455" actId="20577"/>
          <ac:spMkLst>
            <pc:docMk/>
            <pc:sldMk cId="2926339779" sldId="328"/>
            <ac:spMk id="14" creationId="{00000000-0000-0000-0000-000000000000}"/>
          </ac:spMkLst>
        </pc:spChg>
        <pc:spChg chg="add mod">
          <ac:chgData name="Obstfeld, Amrom E" userId="723fc76c-ee2b-4721-b304-153613f0d15a" providerId="ADAL" clId="{5F10D26E-AD29-41A9-BA0F-94915DAAF4B7}" dt="2021-07-15T00:20:56.047" v="2509" actId="1037"/>
          <ac:spMkLst>
            <pc:docMk/>
            <pc:sldMk cId="2926339779" sldId="328"/>
            <ac:spMk id="17" creationId="{C80C0498-703D-44C8-AE47-869C81E10F6E}"/>
          </ac:spMkLst>
        </pc:spChg>
        <pc:spChg chg="mod">
          <ac:chgData name="Obstfeld, Amrom E" userId="723fc76c-ee2b-4721-b304-153613f0d15a" providerId="ADAL" clId="{5F10D26E-AD29-41A9-BA0F-94915DAAF4B7}" dt="2021-07-15T00:13:04.187" v="2393" actId="20577"/>
          <ac:spMkLst>
            <pc:docMk/>
            <pc:sldMk cId="2926339779" sldId="328"/>
            <ac:spMk id="293" creationId="{00000000-0000-0000-0000-000000000000}"/>
          </ac:spMkLst>
        </pc:spChg>
        <pc:spChg chg="mod">
          <ac:chgData name="Obstfeld, Amrom E" userId="723fc76c-ee2b-4721-b304-153613f0d15a" providerId="ADAL" clId="{5F10D26E-AD29-41A9-BA0F-94915DAAF4B7}" dt="2021-07-15T00:13:12.062" v="2401" actId="20577"/>
          <ac:spMkLst>
            <pc:docMk/>
            <pc:sldMk cId="2926339779" sldId="328"/>
            <ac:spMk id="296" creationId="{00000000-0000-0000-0000-000000000000}"/>
          </ac:spMkLst>
        </pc:spChg>
        <pc:picChg chg="add mod ord modCrop">
          <ac:chgData name="Obstfeld, Amrom E" userId="723fc76c-ee2b-4721-b304-153613f0d15a" providerId="ADAL" clId="{5F10D26E-AD29-41A9-BA0F-94915DAAF4B7}" dt="2021-07-15T00:20:48.493" v="2483" actId="1076"/>
          <ac:picMkLst>
            <pc:docMk/>
            <pc:sldMk cId="2926339779" sldId="328"/>
            <ac:picMk id="3" creationId="{642DF70A-E704-49F4-9877-6A60C204D0E8}"/>
          </ac:picMkLst>
        </pc:picChg>
        <pc:picChg chg="del">
          <ac:chgData name="Obstfeld, Amrom E" userId="723fc76c-ee2b-4721-b304-153613f0d15a" providerId="ADAL" clId="{5F10D26E-AD29-41A9-BA0F-94915DAAF4B7}" dt="2021-07-15T00:19:11.972" v="2471" actId="478"/>
          <ac:picMkLst>
            <pc:docMk/>
            <pc:sldMk cId="2926339779" sldId="328"/>
            <ac:picMk id="5" creationId="{00000000-0000-0000-0000-000000000000}"/>
          </ac:picMkLst>
        </pc:picChg>
        <pc:picChg chg="del mod">
          <ac:chgData name="Obstfeld, Amrom E" userId="723fc76c-ee2b-4721-b304-153613f0d15a" providerId="ADAL" clId="{5F10D26E-AD29-41A9-BA0F-94915DAAF4B7}" dt="2021-07-15T00:20:17.357" v="2476" actId="478"/>
          <ac:picMkLst>
            <pc:docMk/>
            <pc:sldMk cId="2926339779" sldId="328"/>
            <ac:picMk id="6" creationId="{00000000-0000-0000-0000-000000000000}"/>
          </ac:picMkLst>
        </pc:picChg>
        <pc:picChg chg="add mod ord">
          <ac:chgData name="Obstfeld, Amrom E" userId="723fc76c-ee2b-4721-b304-153613f0d15a" providerId="ADAL" clId="{5F10D26E-AD29-41A9-BA0F-94915DAAF4B7}" dt="2021-07-15T00:21:03.373" v="2511" actId="1076"/>
          <ac:picMkLst>
            <pc:docMk/>
            <pc:sldMk cId="2926339779" sldId="328"/>
            <ac:picMk id="7" creationId="{D19F217A-C3B0-4B58-9D5B-CBD383782F35}"/>
          </ac:picMkLst>
        </pc:picChg>
      </pc:sldChg>
      <pc:sldChg chg="modNotesTx">
        <pc:chgData name="Obstfeld, Amrom E" userId="723fc76c-ee2b-4721-b304-153613f0d15a" providerId="ADAL" clId="{5F10D26E-AD29-41A9-BA0F-94915DAAF4B7}" dt="2021-07-14T23:53:37.115" v="1902" actId="20577"/>
        <pc:sldMkLst>
          <pc:docMk/>
          <pc:sldMk cId="238111312" sldId="331"/>
        </pc:sldMkLst>
      </pc:sldChg>
      <pc:sldChg chg="modSp modNotesTx">
        <pc:chgData name="Obstfeld, Amrom E" userId="723fc76c-ee2b-4721-b304-153613f0d15a" providerId="ADAL" clId="{5F10D26E-AD29-41A9-BA0F-94915DAAF4B7}" dt="2021-07-14T23:44:11.512" v="1434" actId="20577"/>
        <pc:sldMkLst>
          <pc:docMk/>
          <pc:sldMk cId="3698535996" sldId="332"/>
        </pc:sldMkLst>
        <pc:spChg chg="mod">
          <ac:chgData name="Obstfeld, Amrom E" userId="723fc76c-ee2b-4721-b304-153613f0d15a" providerId="ADAL" clId="{5F10D26E-AD29-41A9-BA0F-94915DAAF4B7}" dt="2021-07-14T23:43:40.786" v="1354" actId="20577"/>
          <ac:spMkLst>
            <pc:docMk/>
            <pc:sldMk cId="3698535996" sldId="332"/>
            <ac:spMk id="85" creationId="{00000000-0000-0000-0000-000000000000}"/>
          </ac:spMkLst>
        </pc:spChg>
      </pc:sldChg>
      <pc:sldChg chg="modSp modNotesTx">
        <pc:chgData name="Obstfeld, Amrom E" userId="723fc76c-ee2b-4721-b304-153613f0d15a" providerId="ADAL" clId="{5F10D26E-AD29-41A9-BA0F-94915DAAF4B7}" dt="2021-07-14T23:47:38.039" v="1575" actId="20577"/>
        <pc:sldMkLst>
          <pc:docMk/>
          <pc:sldMk cId="1208223791" sldId="333"/>
        </pc:sldMkLst>
        <pc:spChg chg="mod">
          <ac:chgData name="Obstfeld, Amrom E" userId="723fc76c-ee2b-4721-b304-153613f0d15a" providerId="ADAL" clId="{5F10D26E-AD29-41A9-BA0F-94915DAAF4B7}" dt="2021-07-14T23:44:26.760" v="1447" actId="20577"/>
          <ac:spMkLst>
            <pc:docMk/>
            <pc:sldMk cId="1208223791" sldId="333"/>
            <ac:spMk id="3" creationId="{00000000-0000-0000-0000-000000000000}"/>
          </ac:spMkLst>
        </pc:spChg>
      </pc:sldChg>
      <pc:sldChg chg="modNotesTx">
        <pc:chgData name="Obstfeld, Amrom E" userId="723fc76c-ee2b-4721-b304-153613f0d15a" providerId="ADAL" clId="{5F10D26E-AD29-41A9-BA0F-94915DAAF4B7}" dt="2021-07-14T23:49:10.483" v="1680" actId="20577"/>
        <pc:sldMkLst>
          <pc:docMk/>
          <pc:sldMk cId="3109632800" sldId="336"/>
        </pc:sldMkLst>
      </pc:sldChg>
      <pc:sldChg chg="modNotesTx">
        <pc:chgData name="Obstfeld, Amrom E" userId="723fc76c-ee2b-4721-b304-153613f0d15a" providerId="ADAL" clId="{5F10D26E-AD29-41A9-BA0F-94915DAAF4B7}" dt="2021-07-14T22:26:39.655" v="885" actId="20577"/>
        <pc:sldMkLst>
          <pc:docMk/>
          <pc:sldMk cId="4044975908" sldId="340"/>
        </pc:sldMkLst>
      </pc:sldChg>
      <pc:sldChg chg="modNotesTx">
        <pc:chgData name="Obstfeld, Amrom E" userId="723fc76c-ee2b-4721-b304-153613f0d15a" providerId="ADAL" clId="{5F10D26E-AD29-41A9-BA0F-94915DAAF4B7}" dt="2021-07-14T16:59:12.669" v="216" actId="33524"/>
        <pc:sldMkLst>
          <pc:docMk/>
          <pc:sldMk cId="1019487404" sldId="354"/>
        </pc:sldMkLst>
      </pc:sldChg>
      <pc:sldChg chg="modNotesTx">
        <pc:chgData name="Obstfeld, Amrom E" userId="723fc76c-ee2b-4721-b304-153613f0d15a" providerId="ADAL" clId="{5F10D26E-AD29-41A9-BA0F-94915DAAF4B7}" dt="2021-07-14T20:50:15.963" v="616" actId="20577"/>
        <pc:sldMkLst>
          <pc:docMk/>
          <pc:sldMk cId="2034022152" sldId="362"/>
        </pc:sldMkLst>
      </pc:sldChg>
      <pc:sldChg chg="modNotesTx">
        <pc:chgData name="Obstfeld, Amrom E" userId="723fc76c-ee2b-4721-b304-153613f0d15a" providerId="ADAL" clId="{5F10D26E-AD29-41A9-BA0F-94915DAAF4B7}" dt="2021-07-14T23:40:33.360" v="1292" actId="20577"/>
        <pc:sldMkLst>
          <pc:docMk/>
          <pc:sldMk cId="3110333496" sldId="363"/>
        </pc:sldMkLst>
      </pc:sldChg>
      <pc:sldChg chg="modSp modNotesTx">
        <pc:chgData name="Obstfeld, Amrom E" userId="723fc76c-ee2b-4721-b304-153613f0d15a" providerId="ADAL" clId="{5F10D26E-AD29-41A9-BA0F-94915DAAF4B7}" dt="2021-07-14T22:25:20.088" v="818" actId="20577"/>
        <pc:sldMkLst>
          <pc:docMk/>
          <pc:sldMk cId="3409866109" sldId="364"/>
        </pc:sldMkLst>
        <pc:spChg chg="mod">
          <ac:chgData name="Obstfeld, Amrom E" userId="723fc76c-ee2b-4721-b304-153613f0d15a" providerId="ADAL" clId="{5F10D26E-AD29-41A9-BA0F-94915DAAF4B7}" dt="2021-07-14T22:24:25.131" v="771" actId="20577"/>
          <ac:spMkLst>
            <pc:docMk/>
            <pc:sldMk cId="3409866109" sldId="364"/>
            <ac:spMk id="6" creationId="{00000000-0000-0000-0000-000000000000}"/>
          </ac:spMkLst>
        </pc:spChg>
      </pc:sldChg>
      <pc:sldChg chg="modSp modNotesTx">
        <pc:chgData name="Obstfeld, Amrom E" userId="723fc76c-ee2b-4721-b304-153613f0d15a" providerId="ADAL" clId="{5F10D26E-AD29-41A9-BA0F-94915DAAF4B7}" dt="2021-07-14T23:09:44.400" v="939" actId="313"/>
        <pc:sldMkLst>
          <pc:docMk/>
          <pc:sldMk cId="2977130037" sldId="366"/>
        </pc:sldMkLst>
        <pc:spChg chg="mod">
          <ac:chgData name="Obstfeld, Amrom E" userId="723fc76c-ee2b-4721-b304-153613f0d15a" providerId="ADAL" clId="{5F10D26E-AD29-41A9-BA0F-94915DAAF4B7}" dt="2021-07-14T23:02:20.044" v="923" actId="20577"/>
          <ac:spMkLst>
            <pc:docMk/>
            <pc:sldMk cId="2977130037" sldId="366"/>
            <ac:spMk id="6" creationId="{00000000-0000-0000-0000-000000000000}"/>
          </ac:spMkLst>
        </pc:spChg>
      </pc:sldChg>
      <pc:sldChg chg="modNotesTx">
        <pc:chgData name="Obstfeld, Amrom E" userId="723fc76c-ee2b-4721-b304-153613f0d15a" providerId="ADAL" clId="{5F10D26E-AD29-41A9-BA0F-94915DAAF4B7}" dt="2021-07-14T23:14:44.656" v="1127" actId="20577"/>
        <pc:sldMkLst>
          <pc:docMk/>
          <pc:sldMk cId="1266240127" sldId="368"/>
        </pc:sldMkLst>
      </pc:sldChg>
      <pc:sldChg chg="modNotesTx">
        <pc:chgData name="Obstfeld, Amrom E" userId="723fc76c-ee2b-4721-b304-153613f0d15a" providerId="ADAL" clId="{5F10D26E-AD29-41A9-BA0F-94915DAAF4B7}" dt="2021-07-14T23:54:44.743" v="2111" actId="20577"/>
        <pc:sldMkLst>
          <pc:docMk/>
          <pc:sldMk cId="748990256" sldId="370"/>
        </pc:sldMkLst>
      </pc:sldChg>
      <pc:sldChg chg="modNotesTx">
        <pc:chgData name="Obstfeld, Amrom E" userId="723fc76c-ee2b-4721-b304-153613f0d15a" providerId="ADAL" clId="{5F10D26E-AD29-41A9-BA0F-94915DAAF4B7}" dt="2021-07-14T20:38:32.794" v="331" actId="20577"/>
        <pc:sldMkLst>
          <pc:docMk/>
          <pc:sldMk cId="313411697" sldId="376"/>
        </pc:sldMkLst>
      </pc:sldChg>
      <pc:sldChg chg="ord modNotesTx">
        <pc:chgData name="Obstfeld, Amrom E" userId="723fc76c-ee2b-4721-b304-153613f0d15a" providerId="ADAL" clId="{5F10D26E-AD29-41A9-BA0F-94915DAAF4B7}" dt="2021-07-14T20:46:54.381" v="574" actId="20577"/>
        <pc:sldMkLst>
          <pc:docMk/>
          <pc:sldMk cId="4230322916" sldId="378"/>
        </pc:sldMkLst>
      </pc:sldChg>
      <pc:sldChg chg="addSp modSp modNotesTx">
        <pc:chgData name="Obstfeld, Amrom E" userId="723fc76c-ee2b-4721-b304-153613f0d15a" providerId="ADAL" clId="{5F10D26E-AD29-41A9-BA0F-94915DAAF4B7}" dt="2021-07-14T20:41:36.930" v="490" actId="20577"/>
        <pc:sldMkLst>
          <pc:docMk/>
          <pc:sldMk cId="349426650" sldId="380"/>
        </pc:sldMkLst>
        <pc:grpChg chg="mod">
          <ac:chgData name="Obstfeld, Amrom E" userId="723fc76c-ee2b-4721-b304-153613f0d15a" providerId="ADAL" clId="{5F10D26E-AD29-41A9-BA0F-94915DAAF4B7}" dt="2021-07-14T16:46:48.006" v="88" actId="1076"/>
          <ac:grpSpMkLst>
            <pc:docMk/>
            <pc:sldMk cId="349426650" sldId="380"/>
            <ac:grpSpMk id="9" creationId="{00000000-0000-0000-0000-000000000000}"/>
          </ac:grpSpMkLst>
        </pc:grpChg>
        <pc:picChg chg="add mod modCrop">
          <ac:chgData name="Obstfeld, Amrom E" userId="723fc76c-ee2b-4721-b304-153613f0d15a" providerId="ADAL" clId="{5F10D26E-AD29-41A9-BA0F-94915DAAF4B7}" dt="2021-07-14T16:46:56.213" v="94" actId="1037"/>
          <ac:picMkLst>
            <pc:docMk/>
            <pc:sldMk cId="349426650" sldId="380"/>
            <ac:picMk id="12" creationId="{3CA4F62C-5326-44C4-AE7C-EBCF734E1192}"/>
          </ac:picMkLst>
        </pc:picChg>
      </pc:sldChg>
      <pc:sldChg chg="modNotesTx">
        <pc:chgData name="Obstfeld, Amrom E" userId="723fc76c-ee2b-4721-b304-153613f0d15a" providerId="ADAL" clId="{5F10D26E-AD29-41A9-BA0F-94915DAAF4B7}" dt="2021-07-14T22:39:51.758" v="894" actId="20577"/>
        <pc:sldMkLst>
          <pc:docMk/>
          <pc:sldMk cId="337205431" sldId="387"/>
        </pc:sldMkLst>
      </pc:sldChg>
      <pc:sldChg chg="modNotesTx">
        <pc:chgData name="Obstfeld, Amrom E" userId="723fc76c-ee2b-4721-b304-153613f0d15a" providerId="ADAL" clId="{5F10D26E-AD29-41A9-BA0F-94915DAAF4B7}" dt="2021-07-14T23:01:07.063" v="922" actId="20577"/>
        <pc:sldMkLst>
          <pc:docMk/>
          <pc:sldMk cId="1217774732" sldId="392"/>
        </pc:sldMkLst>
      </pc:sldChg>
      <pc:sldChg chg="modNotesTx">
        <pc:chgData name="Obstfeld, Amrom E" userId="723fc76c-ee2b-4721-b304-153613f0d15a" providerId="ADAL" clId="{5F10D26E-AD29-41A9-BA0F-94915DAAF4B7}" dt="2021-07-14T23:12:30.734" v="1044" actId="20577"/>
        <pc:sldMkLst>
          <pc:docMk/>
          <pc:sldMk cId="2757166371" sldId="407"/>
        </pc:sldMkLst>
      </pc:sldChg>
      <pc:sldChg chg="modNotesTx">
        <pc:chgData name="Obstfeld, Amrom E" userId="723fc76c-ee2b-4721-b304-153613f0d15a" providerId="ADAL" clId="{5F10D26E-AD29-41A9-BA0F-94915DAAF4B7}" dt="2021-07-14T23:15:15.388" v="1160" actId="20577"/>
        <pc:sldMkLst>
          <pc:docMk/>
          <pc:sldMk cId="1129948485" sldId="410"/>
        </pc:sldMkLst>
      </pc:sldChg>
      <pc:sldChg chg="modNotesTx">
        <pc:chgData name="Obstfeld, Amrom E" userId="723fc76c-ee2b-4721-b304-153613f0d15a" providerId="ADAL" clId="{5F10D26E-AD29-41A9-BA0F-94915DAAF4B7}" dt="2021-07-14T23:56:31.235" v="2349" actId="20577"/>
        <pc:sldMkLst>
          <pc:docMk/>
          <pc:sldMk cId="443265727" sldId="412"/>
        </pc:sldMkLst>
      </pc:sldChg>
      <pc:sldChg chg="modNotesTx">
        <pc:chgData name="Obstfeld, Amrom E" userId="723fc76c-ee2b-4721-b304-153613f0d15a" providerId="ADAL" clId="{5F10D26E-AD29-41A9-BA0F-94915DAAF4B7}" dt="2021-07-14T20:42:20.765" v="528" actId="20577"/>
        <pc:sldMkLst>
          <pc:docMk/>
          <pc:sldMk cId="2650656418" sldId="414"/>
        </pc:sldMkLst>
      </pc:sldChg>
      <pc:sldChg chg="addSp modSp modNotesTx">
        <pc:chgData name="Obstfeld, Amrom E" userId="723fc76c-ee2b-4721-b304-153613f0d15a" providerId="ADAL" clId="{5F10D26E-AD29-41A9-BA0F-94915DAAF4B7}" dt="2021-07-14T16:58:30.440" v="215" actId="313"/>
        <pc:sldMkLst>
          <pc:docMk/>
          <pc:sldMk cId="3389460807" sldId="415"/>
        </pc:sldMkLst>
        <pc:spChg chg="add mod">
          <ac:chgData name="Obstfeld, Amrom E" userId="723fc76c-ee2b-4721-b304-153613f0d15a" providerId="ADAL" clId="{5F10D26E-AD29-41A9-BA0F-94915DAAF4B7}" dt="2021-07-14T16:45:31.718" v="52" actId="1076"/>
          <ac:spMkLst>
            <pc:docMk/>
            <pc:sldMk cId="3389460807" sldId="415"/>
            <ac:spMk id="5" creationId="{93D301E7-A3A0-4A2F-BCBD-383F5376E722}"/>
          </ac:spMkLst>
        </pc:spChg>
      </pc:sldChg>
      <pc:sldChg chg="modNotesTx">
        <pc:chgData name="Obstfeld, Amrom E" userId="723fc76c-ee2b-4721-b304-153613f0d15a" providerId="ADAL" clId="{5F10D26E-AD29-41A9-BA0F-94915DAAF4B7}" dt="2021-07-14T21:35:34.839" v="685" actId="313"/>
        <pc:sldMkLst>
          <pc:docMk/>
          <pc:sldMk cId="3067873052" sldId="417"/>
        </pc:sldMkLst>
      </pc:sldChg>
      <pc:sldChg chg="modSp modNotesTx">
        <pc:chgData name="Obstfeld, Amrom E" userId="723fc76c-ee2b-4721-b304-153613f0d15a" providerId="ADAL" clId="{5F10D26E-AD29-41A9-BA0F-94915DAAF4B7}" dt="2021-07-14T20:47:29.555" v="581" actId="20577"/>
        <pc:sldMkLst>
          <pc:docMk/>
          <pc:sldMk cId="489047524" sldId="421"/>
        </pc:sldMkLst>
        <pc:spChg chg="mod">
          <ac:chgData name="Obstfeld, Amrom E" userId="723fc76c-ee2b-4721-b304-153613f0d15a" providerId="ADAL" clId="{5F10D26E-AD29-41A9-BA0F-94915DAAF4B7}" dt="2021-07-14T20:47:16.917" v="579" actId="20577"/>
          <ac:spMkLst>
            <pc:docMk/>
            <pc:sldMk cId="489047524" sldId="421"/>
            <ac:spMk id="5" creationId="{00000000-0000-0000-0000-000000000000}"/>
          </ac:spMkLst>
        </pc:spChg>
      </pc:sldChg>
      <pc:sldChg chg="modSp">
        <pc:chgData name="Obstfeld, Amrom E" userId="723fc76c-ee2b-4721-b304-153613f0d15a" providerId="ADAL" clId="{5F10D26E-AD29-41A9-BA0F-94915DAAF4B7}" dt="2021-07-14T20:48:39.817" v="582"/>
        <pc:sldMkLst>
          <pc:docMk/>
          <pc:sldMk cId="2560907799" sldId="423"/>
        </pc:sldMkLst>
        <pc:spChg chg="mod">
          <ac:chgData name="Obstfeld, Amrom E" userId="723fc76c-ee2b-4721-b304-153613f0d15a" providerId="ADAL" clId="{5F10D26E-AD29-41A9-BA0F-94915DAAF4B7}" dt="2021-07-14T20:48:39.817" v="582"/>
          <ac:spMkLst>
            <pc:docMk/>
            <pc:sldMk cId="2560907799" sldId="423"/>
            <ac:spMk id="5" creationId="{00000000-0000-0000-0000-000000000000}"/>
          </ac:spMkLst>
        </pc:spChg>
      </pc:sldChg>
      <pc:sldChg chg="add del">
        <pc:chgData name="Obstfeld, Amrom E" userId="723fc76c-ee2b-4721-b304-153613f0d15a" providerId="ADAL" clId="{5F10D26E-AD29-41A9-BA0F-94915DAAF4B7}" dt="2021-07-15T00:10:37.276" v="2354" actId="2696"/>
        <pc:sldMkLst>
          <pc:docMk/>
          <pc:sldMk cId="2496643571" sldId="427"/>
        </pc:sldMkLst>
      </pc:sldChg>
      <pc:sldChg chg="modSp add modNotesTx">
        <pc:chgData name="Obstfeld, Amrom E" userId="723fc76c-ee2b-4721-b304-153613f0d15a" providerId="ADAL" clId="{5F10D26E-AD29-41A9-BA0F-94915DAAF4B7}" dt="2021-07-15T00:11:10.210" v="2380" actId="20577"/>
        <pc:sldMkLst>
          <pc:docMk/>
          <pc:sldMk cId="3597243564" sldId="427"/>
        </pc:sldMkLst>
        <pc:spChg chg="mod">
          <ac:chgData name="Obstfeld, Amrom E" userId="723fc76c-ee2b-4721-b304-153613f0d15a" providerId="ADAL" clId="{5F10D26E-AD29-41A9-BA0F-94915DAAF4B7}" dt="2021-07-15T00:11:06.600" v="2379" actId="20577"/>
          <ac:spMkLst>
            <pc:docMk/>
            <pc:sldMk cId="3597243564" sldId="427"/>
            <ac:spMk id="3" creationId="{00000000-0000-0000-0000-000000000000}"/>
          </ac:spMkLst>
        </pc:spChg>
      </pc:sldChg>
      <pc:sldChg chg="add del">
        <pc:chgData name="Obstfeld, Amrom E" userId="723fc76c-ee2b-4721-b304-153613f0d15a" providerId="ADAL" clId="{5F10D26E-AD29-41A9-BA0F-94915DAAF4B7}" dt="2021-07-15T00:12:57.314" v="2386" actId="2696"/>
        <pc:sldMkLst>
          <pc:docMk/>
          <pc:sldMk cId="1063007908" sldId="428"/>
        </pc:sldMkLst>
      </pc:sldChg>
      <pc:sldChg chg="modSp add">
        <pc:chgData name="Obstfeld, Amrom E" userId="723fc76c-ee2b-4721-b304-153613f0d15a" providerId="ADAL" clId="{5F10D26E-AD29-41A9-BA0F-94915DAAF4B7}" dt="2021-07-15T00:18:07.315" v="2470" actId="20577"/>
        <pc:sldMkLst>
          <pc:docMk/>
          <pc:sldMk cId="2786701749" sldId="428"/>
        </pc:sldMkLst>
        <pc:spChg chg="mod">
          <ac:chgData name="Obstfeld, Amrom E" userId="723fc76c-ee2b-4721-b304-153613f0d15a" providerId="ADAL" clId="{5F10D26E-AD29-41A9-BA0F-94915DAAF4B7}" dt="2021-07-15T00:18:07.315" v="2470" actId="20577"/>
          <ac:spMkLst>
            <pc:docMk/>
            <pc:sldMk cId="2786701749" sldId="428"/>
            <ac:spMk id="14" creationId="{00000000-0000-0000-0000-000000000000}"/>
          </ac:spMkLst>
        </pc:spChg>
      </pc:sldChg>
      <pc:sldChg chg="add del">
        <pc:chgData name="Obstfeld, Amrom E" userId="723fc76c-ee2b-4721-b304-153613f0d15a" providerId="ADAL" clId="{5F10D26E-AD29-41A9-BA0F-94915DAAF4B7}" dt="2021-07-15T00:22:03.878" v="2542"/>
        <pc:sldMkLst>
          <pc:docMk/>
          <pc:sldMk cId="516377074" sldId="429"/>
        </pc:sldMkLst>
      </pc:sldChg>
      <pc:sldChg chg="addSp delSp modSp add del">
        <pc:chgData name="Obstfeld, Amrom E" userId="723fc76c-ee2b-4721-b304-153613f0d15a" providerId="ADAL" clId="{5F10D26E-AD29-41A9-BA0F-94915DAAF4B7}" dt="2021-07-15T00:37:25.038" v="2714" actId="14100"/>
        <pc:sldMkLst>
          <pc:docMk/>
          <pc:sldMk cId="940875369" sldId="429"/>
        </pc:sldMkLst>
        <pc:spChg chg="del">
          <ac:chgData name="Obstfeld, Amrom E" userId="723fc76c-ee2b-4721-b304-153613f0d15a" providerId="ADAL" clId="{5F10D26E-AD29-41A9-BA0F-94915DAAF4B7}" dt="2021-07-15T00:35:07.325" v="2682" actId="478"/>
          <ac:spMkLst>
            <pc:docMk/>
            <pc:sldMk cId="940875369" sldId="429"/>
            <ac:spMk id="4" creationId="{00000000-0000-0000-0000-000000000000}"/>
          </ac:spMkLst>
        </pc:spChg>
        <pc:spChg chg="del">
          <ac:chgData name="Obstfeld, Amrom E" userId="723fc76c-ee2b-4721-b304-153613f0d15a" providerId="ADAL" clId="{5F10D26E-AD29-41A9-BA0F-94915DAAF4B7}" dt="2021-07-15T00:33:32.303" v="2666" actId="478"/>
          <ac:spMkLst>
            <pc:docMk/>
            <pc:sldMk cId="940875369" sldId="429"/>
            <ac:spMk id="10" creationId="{00000000-0000-0000-0000-000000000000}"/>
          </ac:spMkLst>
        </pc:spChg>
        <pc:spChg chg="del">
          <ac:chgData name="Obstfeld, Amrom E" userId="723fc76c-ee2b-4721-b304-153613f0d15a" providerId="ADAL" clId="{5F10D26E-AD29-41A9-BA0F-94915DAAF4B7}" dt="2021-07-15T00:33:32.303" v="2666" actId="478"/>
          <ac:spMkLst>
            <pc:docMk/>
            <pc:sldMk cId="940875369" sldId="429"/>
            <ac:spMk id="11" creationId="{00000000-0000-0000-0000-000000000000}"/>
          </ac:spMkLst>
        </pc:spChg>
        <pc:spChg chg="mod">
          <ac:chgData name="Obstfeld, Amrom E" userId="723fc76c-ee2b-4721-b304-153613f0d15a" providerId="ADAL" clId="{5F10D26E-AD29-41A9-BA0F-94915DAAF4B7}" dt="2021-07-15T00:37:25.038" v="2714" actId="14100"/>
          <ac:spMkLst>
            <pc:docMk/>
            <pc:sldMk cId="940875369" sldId="429"/>
            <ac:spMk id="14" creationId="{00000000-0000-0000-0000-000000000000}"/>
          </ac:spMkLst>
        </pc:spChg>
        <pc:spChg chg="del">
          <ac:chgData name="Obstfeld, Amrom E" userId="723fc76c-ee2b-4721-b304-153613f0d15a" providerId="ADAL" clId="{5F10D26E-AD29-41A9-BA0F-94915DAAF4B7}" dt="2021-07-15T00:35:15.666" v="2684" actId="478"/>
          <ac:spMkLst>
            <pc:docMk/>
            <pc:sldMk cId="940875369" sldId="429"/>
            <ac:spMk id="17" creationId="{C80C0498-703D-44C8-AE47-869C81E10F6E}"/>
          </ac:spMkLst>
        </pc:spChg>
        <pc:spChg chg="mod">
          <ac:chgData name="Obstfeld, Amrom E" userId="723fc76c-ee2b-4721-b304-153613f0d15a" providerId="ADAL" clId="{5F10D26E-AD29-41A9-BA0F-94915DAAF4B7}" dt="2021-07-15T00:37:08.281" v="2705" actId="20577"/>
          <ac:spMkLst>
            <pc:docMk/>
            <pc:sldMk cId="940875369" sldId="429"/>
            <ac:spMk id="296" creationId="{00000000-0000-0000-0000-000000000000}"/>
          </ac:spMkLst>
        </pc:spChg>
        <pc:picChg chg="add mod modCrop">
          <ac:chgData name="Obstfeld, Amrom E" userId="723fc76c-ee2b-4721-b304-153613f0d15a" providerId="ADAL" clId="{5F10D26E-AD29-41A9-BA0F-94915DAAF4B7}" dt="2021-07-15T00:36:55.812" v="2693" actId="14100"/>
          <ac:picMkLst>
            <pc:docMk/>
            <pc:sldMk cId="940875369" sldId="429"/>
            <ac:picMk id="3" creationId="{0906B0FF-C41D-48A1-B10D-0358DF7DA593}"/>
          </ac:picMkLst>
        </pc:picChg>
        <pc:picChg chg="del">
          <ac:chgData name="Obstfeld, Amrom E" userId="723fc76c-ee2b-4721-b304-153613f0d15a" providerId="ADAL" clId="{5F10D26E-AD29-41A9-BA0F-94915DAAF4B7}" dt="2021-07-15T00:35:13.908" v="2683" actId="478"/>
          <ac:picMkLst>
            <pc:docMk/>
            <pc:sldMk cId="940875369" sldId="429"/>
            <ac:picMk id="5" creationId="{00000000-0000-0000-0000-000000000000}"/>
          </ac:picMkLst>
        </pc:picChg>
        <pc:picChg chg="del">
          <ac:chgData name="Obstfeld, Amrom E" userId="723fc76c-ee2b-4721-b304-153613f0d15a" providerId="ADAL" clId="{5F10D26E-AD29-41A9-BA0F-94915DAAF4B7}" dt="2021-07-15T00:36:32.420" v="2687" actId="478"/>
          <ac:picMkLst>
            <pc:docMk/>
            <pc:sldMk cId="940875369" sldId="429"/>
            <ac:picMk id="6" creationId="{00000000-0000-0000-0000-000000000000}"/>
          </ac:picMkLst>
        </pc:picChg>
        <pc:picChg chg="add">
          <ac:chgData name="Obstfeld, Amrom E" userId="723fc76c-ee2b-4721-b304-153613f0d15a" providerId="ADAL" clId="{5F10D26E-AD29-41A9-BA0F-94915DAAF4B7}" dt="2021-07-15T00:36:32.708" v="2688"/>
          <ac:picMkLst>
            <pc:docMk/>
            <pc:sldMk cId="940875369" sldId="429"/>
            <ac:picMk id="18" creationId="{62D640C7-1910-472E-8B00-534D655149D2}"/>
          </ac:picMkLst>
        </pc:picChg>
      </pc:sldChg>
      <pc:sldChg chg="addSp delSp modSp add">
        <pc:chgData name="Obstfeld, Amrom E" userId="723fc76c-ee2b-4721-b304-153613f0d15a" providerId="ADAL" clId="{5F10D26E-AD29-41A9-BA0F-94915DAAF4B7}" dt="2021-07-15T00:27:33.439" v="2592" actId="1076"/>
        <pc:sldMkLst>
          <pc:docMk/>
          <pc:sldMk cId="1453645204" sldId="430"/>
        </pc:sldMkLst>
        <pc:spChg chg="del">
          <ac:chgData name="Obstfeld, Amrom E" userId="723fc76c-ee2b-4721-b304-153613f0d15a" providerId="ADAL" clId="{5F10D26E-AD29-41A9-BA0F-94915DAAF4B7}" dt="2021-07-15T00:26:08.077" v="2582" actId="478"/>
          <ac:spMkLst>
            <pc:docMk/>
            <pc:sldMk cId="1453645204" sldId="430"/>
            <ac:spMk id="4" creationId="{00000000-0000-0000-0000-000000000000}"/>
          </ac:spMkLst>
        </pc:spChg>
        <pc:spChg chg="mod">
          <ac:chgData name="Obstfeld, Amrom E" userId="723fc76c-ee2b-4721-b304-153613f0d15a" providerId="ADAL" clId="{5F10D26E-AD29-41A9-BA0F-94915DAAF4B7}" dt="2021-07-15T00:26:01.451" v="2580"/>
          <ac:spMkLst>
            <pc:docMk/>
            <pc:sldMk cId="1453645204" sldId="430"/>
            <ac:spMk id="14" creationId="{00000000-0000-0000-0000-000000000000}"/>
          </ac:spMkLst>
        </pc:spChg>
        <pc:spChg chg="mod">
          <ac:chgData name="Obstfeld, Amrom E" userId="723fc76c-ee2b-4721-b304-153613f0d15a" providerId="ADAL" clId="{5F10D26E-AD29-41A9-BA0F-94915DAAF4B7}" dt="2021-07-15T00:27:30.747" v="2591" actId="1076"/>
          <ac:spMkLst>
            <pc:docMk/>
            <pc:sldMk cId="1453645204" sldId="430"/>
            <ac:spMk id="16" creationId="{00000000-0000-0000-0000-000000000000}"/>
          </ac:spMkLst>
        </pc:spChg>
        <pc:spChg chg="del">
          <ac:chgData name="Obstfeld, Amrom E" userId="723fc76c-ee2b-4721-b304-153613f0d15a" providerId="ADAL" clId="{5F10D26E-AD29-41A9-BA0F-94915DAAF4B7}" dt="2021-07-15T00:26:11.857" v="2584" actId="478"/>
          <ac:spMkLst>
            <pc:docMk/>
            <pc:sldMk cId="1453645204" sldId="430"/>
            <ac:spMk id="17" creationId="{C80C0498-703D-44C8-AE47-869C81E10F6E}"/>
          </ac:spMkLst>
        </pc:spChg>
        <pc:spChg chg="mod">
          <ac:chgData name="Obstfeld, Amrom E" userId="723fc76c-ee2b-4721-b304-153613f0d15a" providerId="ADAL" clId="{5F10D26E-AD29-41A9-BA0F-94915DAAF4B7}" dt="2021-07-15T00:25:43.276" v="2552" actId="20577"/>
          <ac:spMkLst>
            <pc:docMk/>
            <pc:sldMk cId="1453645204" sldId="430"/>
            <ac:spMk id="293" creationId="{00000000-0000-0000-0000-000000000000}"/>
          </ac:spMkLst>
        </pc:spChg>
        <pc:spChg chg="mod">
          <ac:chgData name="Obstfeld, Amrom E" userId="723fc76c-ee2b-4721-b304-153613f0d15a" providerId="ADAL" clId="{5F10D26E-AD29-41A9-BA0F-94915DAAF4B7}" dt="2021-07-15T00:25:50.421" v="2579" actId="20577"/>
          <ac:spMkLst>
            <pc:docMk/>
            <pc:sldMk cId="1453645204" sldId="430"/>
            <ac:spMk id="296" creationId="{00000000-0000-0000-0000-000000000000}"/>
          </ac:spMkLst>
        </pc:spChg>
        <pc:picChg chg="del">
          <ac:chgData name="Obstfeld, Amrom E" userId="723fc76c-ee2b-4721-b304-153613f0d15a" providerId="ADAL" clId="{5F10D26E-AD29-41A9-BA0F-94915DAAF4B7}" dt="2021-07-15T00:26:11.268" v="2583" actId="478"/>
          <ac:picMkLst>
            <pc:docMk/>
            <pc:sldMk cId="1453645204" sldId="430"/>
            <ac:picMk id="3" creationId="{642DF70A-E704-49F4-9877-6A60C204D0E8}"/>
          </ac:picMkLst>
        </pc:picChg>
        <pc:picChg chg="add mod">
          <ac:chgData name="Obstfeld, Amrom E" userId="723fc76c-ee2b-4721-b304-153613f0d15a" providerId="ADAL" clId="{5F10D26E-AD29-41A9-BA0F-94915DAAF4B7}" dt="2021-07-15T00:27:28.147" v="2590" actId="14100"/>
          <ac:picMkLst>
            <pc:docMk/>
            <pc:sldMk cId="1453645204" sldId="430"/>
            <ac:picMk id="5" creationId="{6A04B581-B644-4440-AF1E-484CDF8222C1}"/>
          </ac:picMkLst>
        </pc:picChg>
        <pc:picChg chg="add mod">
          <ac:chgData name="Obstfeld, Amrom E" userId="723fc76c-ee2b-4721-b304-153613f0d15a" providerId="ADAL" clId="{5F10D26E-AD29-41A9-BA0F-94915DAAF4B7}" dt="2021-07-15T00:27:33.439" v="2592" actId="1076"/>
          <ac:picMkLst>
            <pc:docMk/>
            <pc:sldMk cId="1453645204" sldId="430"/>
            <ac:picMk id="6" creationId="{8BC7C36E-E054-4B7D-95CC-388EF79AC69D}"/>
          </ac:picMkLst>
        </pc:picChg>
        <pc:picChg chg="del">
          <ac:chgData name="Obstfeld, Amrom E" userId="723fc76c-ee2b-4721-b304-153613f0d15a" providerId="ADAL" clId="{5F10D26E-AD29-41A9-BA0F-94915DAAF4B7}" dt="2021-07-15T00:26:05.847" v="2581" actId="478"/>
          <ac:picMkLst>
            <pc:docMk/>
            <pc:sldMk cId="1453645204" sldId="430"/>
            <ac:picMk id="7" creationId="{D19F217A-C3B0-4B58-9D5B-CBD383782F35}"/>
          </ac:picMkLst>
        </pc:picChg>
      </pc:sldChg>
      <pc:sldChg chg="add del">
        <pc:chgData name="Obstfeld, Amrom E" userId="723fc76c-ee2b-4721-b304-153613f0d15a" providerId="ADAL" clId="{5F10D26E-AD29-41A9-BA0F-94915DAAF4B7}" dt="2021-07-15T00:25:38.978" v="2545"/>
        <pc:sldMkLst>
          <pc:docMk/>
          <pc:sldMk cId="1824220424" sldId="430"/>
        </pc:sldMkLst>
      </pc:sldChg>
    </pc:docChg>
  </pc:docChgLst>
  <pc:docChgLst>
    <pc:chgData name="Obstfeld, Amrom E" userId="S::obstfelda@chop.edu::723fc76c-ee2b-4721-b304-153613f0d15a" providerId="AD" clId="Web-{2ECAA473-A7F1-4A23-A969-81F3BD8B8842}"/>
    <pc:docChg chg="modSld">
      <pc:chgData name="Obstfeld, Amrom E" userId="S::obstfelda@chop.edu::723fc76c-ee2b-4721-b304-153613f0d15a" providerId="AD" clId="Web-{2ECAA473-A7F1-4A23-A969-81F3BD8B8842}" dt="2021-07-11T20:14:02.332" v="23" actId="20577"/>
      <pc:docMkLst>
        <pc:docMk/>
      </pc:docMkLst>
      <pc:sldChg chg="modSp">
        <pc:chgData name="Obstfeld, Amrom E" userId="S::obstfelda@chop.edu::723fc76c-ee2b-4721-b304-153613f0d15a" providerId="AD" clId="Web-{2ECAA473-A7F1-4A23-A969-81F3BD8B8842}" dt="2021-07-11T19:20:20.383" v="19"/>
        <pc:sldMkLst>
          <pc:docMk/>
          <pc:sldMk cId="1019487404" sldId="354"/>
        </pc:sldMkLst>
        <pc:graphicFrameChg chg="mod modGraphic">
          <ac:chgData name="Obstfeld, Amrom E" userId="S::obstfelda@chop.edu::723fc76c-ee2b-4721-b304-153613f0d15a" providerId="AD" clId="Web-{2ECAA473-A7F1-4A23-A969-81F3BD8B8842}" dt="2021-07-11T19:20:20.383" v="19"/>
          <ac:graphicFrameMkLst>
            <pc:docMk/>
            <pc:sldMk cId="1019487404" sldId="354"/>
            <ac:graphicFrameMk id="89" creationId="{00000000-0000-0000-0000-000000000000}"/>
          </ac:graphicFrameMkLst>
        </pc:graphicFrameChg>
      </pc:sldChg>
      <pc:sldChg chg="modSp">
        <pc:chgData name="Obstfeld, Amrom E" userId="S::obstfelda@chop.edu::723fc76c-ee2b-4721-b304-153613f0d15a" providerId="AD" clId="Web-{2ECAA473-A7F1-4A23-A969-81F3BD8B8842}" dt="2021-07-11T19:19:34.818" v="5" actId="20577"/>
        <pc:sldMkLst>
          <pc:docMk/>
          <pc:sldMk cId="1711487330" sldId="360"/>
        </pc:sldMkLst>
        <pc:spChg chg="mod">
          <ac:chgData name="Obstfeld, Amrom E" userId="S::obstfelda@chop.edu::723fc76c-ee2b-4721-b304-153613f0d15a" providerId="AD" clId="Web-{2ECAA473-A7F1-4A23-A969-81F3BD8B8842}" dt="2021-07-11T19:19:34.818" v="5" actId="20577"/>
          <ac:spMkLst>
            <pc:docMk/>
            <pc:sldMk cId="1711487330" sldId="360"/>
            <ac:spMk id="3" creationId="{214B71DB-1783-DE4F-8447-5E7A1A5DC088}"/>
          </ac:spMkLst>
        </pc:spChg>
      </pc:sldChg>
      <pc:sldChg chg="modSp">
        <pc:chgData name="Obstfeld, Amrom E" userId="S::obstfelda@chop.edu::723fc76c-ee2b-4721-b304-153613f0d15a" providerId="AD" clId="Web-{2ECAA473-A7F1-4A23-A969-81F3BD8B8842}" dt="2021-07-11T20:14:02.332" v="23" actId="20577"/>
        <pc:sldMkLst>
          <pc:docMk/>
          <pc:sldMk cId="1129948485" sldId="410"/>
        </pc:sldMkLst>
        <pc:spChg chg="mod">
          <ac:chgData name="Obstfeld, Amrom E" userId="S::obstfelda@chop.edu::723fc76c-ee2b-4721-b304-153613f0d15a" providerId="AD" clId="Web-{2ECAA473-A7F1-4A23-A969-81F3BD8B8842}" dt="2021-07-11T20:14:02.332" v="23" actId="20577"/>
          <ac:spMkLst>
            <pc:docMk/>
            <pc:sldMk cId="1129948485" sldId="410"/>
            <ac:spMk id="6" creationId="{00000000-0000-0000-0000-000000000000}"/>
          </ac:spMkLst>
        </pc:spChg>
      </pc:sldChg>
      <pc:sldChg chg="modSp">
        <pc:chgData name="Obstfeld, Amrom E" userId="S::obstfelda@chop.edu::723fc76c-ee2b-4721-b304-153613f0d15a" providerId="AD" clId="Web-{2ECAA473-A7F1-4A23-A969-81F3BD8B8842}" dt="2021-07-11T19:26:46.002" v="21" actId="20577"/>
        <pc:sldMkLst>
          <pc:docMk/>
          <pc:sldMk cId="2650656418" sldId="414"/>
        </pc:sldMkLst>
        <pc:spChg chg="mod">
          <ac:chgData name="Obstfeld, Amrom E" userId="S::obstfelda@chop.edu::723fc76c-ee2b-4721-b304-153613f0d15a" providerId="AD" clId="Web-{2ECAA473-A7F1-4A23-A969-81F3BD8B8842}" dt="2021-07-11T19:26:46.002" v="21" actId="20577"/>
          <ac:spMkLst>
            <pc:docMk/>
            <pc:sldMk cId="2650656418" sldId="414"/>
            <ac:spMk id="28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In this session we'll begin to tackle one of the fundamental issues in data analysis and that is the process of transforming, or wrangling, your data set. </a:t>
            </a:r>
            <a:endParaRPr lang="en-US" dirty="0"/>
          </a:p>
        </p:txBody>
      </p:sp>
    </p:spTree>
    <p:extLst>
      <p:ext uri="{BB962C8B-B14F-4D97-AF65-F5344CB8AC3E}">
        <p14:creationId xmlns:p14="http://schemas.microsoft.com/office/powerpoint/2010/main" val="3359621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Another feature of the dplyr approach to data manipulation</a:t>
            </a:r>
            <a:r>
              <a:rPr lang="en-US" baseline="0" dirty="0"/>
              <a:t> is that each function in the package is tuned to do one thing, meaning to change the data in one way. </a:t>
            </a:r>
          </a:p>
          <a:p>
            <a:pPr marL="158750" indent="0">
              <a:buNone/>
            </a:pPr>
            <a:r>
              <a:rPr lang="en-US" baseline="0" dirty="0"/>
              <a:t>What this means is that if you have several changes you need to make to the dataset - you won't be applying one function to get it to the end result as you see on this slide.</a:t>
            </a:r>
          </a:p>
        </p:txBody>
      </p:sp>
    </p:spTree>
    <p:extLst>
      <p:ext uri="{BB962C8B-B14F-4D97-AF65-F5344CB8AC3E}">
        <p14:creationId xmlns:p14="http://schemas.microsoft.com/office/powerpoint/2010/main" val="906025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Rather a typical workflow involves making one tweak to the data at a time, going through a sequence of steps, each one carried out by one function to get you to the final tidy dataset.</a:t>
            </a:r>
            <a:endParaRPr lang="en-US" dirty="0"/>
          </a:p>
        </p:txBody>
      </p:sp>
    </p:spTree>
    <p:extLst>
      <p:ext uri="{BB962C8B-B14F-4D97-AF65-F5344CB8AC3E}">
        <p14:creationId xmlns:p14="http://schemas.microsoft.com/office/powerpoint/2010/main" val="3141107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dplyr functions in your data analysis</a:t>
            </a:r>
            <a:r>
              <a:rPr lang="en-US" baseline="0" dirty="0"/>
              <a:t> </a:t>
            </a:r>
            <a:r>
              <a:rPr lang="en-US" dirty="0"/>
              <a:t>is that dplyr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which will be followed by additional arguments that basically serve as instructions to the function on how to operate on the data frame. The output of dplyr functions is always another data frame. </a:t>
            </a:r>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is often the first step in an analysis.</a:t>
            </a:r>
          </a:p>
        </p:txBody>
      </p:sp>
    </p:spTree>
    <p:extLst>
      <p:ext uri="{BB962C8B-B14F-4D97-AF65-F5344CB8AC3E}">
        <p14:creationId xmlns:p14="http://schemas.microsoft.com/office/powerpoint/2010/main" val="3004969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with the select function. It’s not uncommon to get datasets with hundreds or even thousands of columns. In this case, the first challenge is often focusing in on the variables you’re actually interested in. select() allows you to rapidly zoom in on a useful subset of the columns in the raw data.</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just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So let's take a look at the syntax. You can see here that select() conforms to the</a:t>
            </a:r>
            <a:r>
              <a:rPr lang="en-US" sz="600" baseline="0" dirty="0">
                <a:solidFill>
                  <a:schemeClr val="dk1"/>
                </a:solidFill>
                <a:latin typeface="Calibri"/>
                <a:ea typeface="Calibri"/>
                <a:cs typeface="Calibri"/>
                <a:sym typeface="Calibri"/>
              </a:rPr>
              <a:t> syntax of all dplyr functions.</a:t>
            </a:r>
            <a:endParaRPr lang="en-US" sz="600" dirty="0">
              <a:solidFill>
                <a:schemeClr val="dk1"/>
              </a:solidFill>
              <a:latin typeface="Calibri"/>
              <a:ea typeface="Calibri"/>
              <a:cs typeface="Calibri"/>
              <a:sym typeface="Calibri"/>
            </a:endParaRPr>
          </a:p>
          <a:p>
            <a:pPr marL="0" indent="0">
              <a:lnSpc>
                <a:spcPct val="115000"/>
              </a:lnSpc>
              <a:buClr>
                <a:schemeClr val="dk1"/>
              </a:buClr>
              <a:buNone/>
            </a:pPr>
            <a:endParaRPr lang="en-US"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For example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Also by the way you if</a:t>
            </a:r>
            <a:r>
              <a:rPr lang="en-US" sz="600" baseline="0" dirty="0">
                <a:solidFill>
                  <a:schemeClr val="dk1"/>
                </a:solidFill>
                <a:latin typeface="Calibri"/>
                <a:ea typeface="Calibri"/>
                <a:cs typeface="Calibri"/>
                <a:sym typeface="Calibri"/>
              </a:rPr>
              <a:t> you put a little minus sign before the name of the column then select will actually EXCLUDE that column from the output.</a:t>
            </a:r>
          </a:p>
          <a:p>
            <a:pPr marL="0" indent="0">
              <a:buNone/>
            </a:pPr>
            <a:endParaRPr lang="en-US" sz="600" baseline="0" dirty="0">
              <a:solidFill>
                <a:schemeClr val="dk1"/>
              </a:solidFill>
              <a:latin typeface="Calibri"/>
              <a:cs typeface="Calibri"/>
              <a:sym typeface="Calibri"/>
            </a:endParaRPr>
          </a:p>
          <a:p>
            <a:pPr marL="0" indent="0">
              <a:buNone/>
            </a:pPr>
            <a:r>
              <a:rPr lang="en-US" sz="600" baseline="0" dirty="0">
                <a:solidFill>
                  <a:schemeClr val="dk1"/>
                </a:solidFill>
                <a:latin typeface="Calibri"/>
                <a:cs typeface="Calibri"/>
                <a:sym typeface="Calibri"/>
              </a:rPr>
              <a:t>So in this example we put a minus sign in front of column name </a:t>
            </a:r>
            <a:r>
              <a:rPr lang="en-US" sz="600" baseline="0" dirty="0" err="1">
                <a:solidFill>
                  <a:schemeClr val="dk1"/>
                </a:solidFill>
                <a:latin typeface="Calibri"/>
                <a:cs typeface="Calibri"/>
                <a:sym typeface="Calibri"/>
              </a:rPr>
              <a:t>mrn</a:t>
            </a:r>
            <a:r>
              <a:rPr lang="en-US" sz="600" baseline="0" dirty="0">
                <a:solidFill>
                  <a:schemeClr val="dk1"/>
                </a:solidFill>
                <a:latin typeface="Calibri"/>
                <a:cs typeface="Calibri"/>
                <a:sym typeface="Calibri"/>
              </a:rPr>
              <a:t> and </a:t>
            </a:r>
            <a:r>
              <a:rPr lang="en-US" sz="600" baseline="0" dirty="0" err="1">
                <a:solidFill>
                  <a:schemeClr val="dk1"/>
                </a:solidFill>
                <a:latin typeface="Calibri"/>
                <a:cs typeface="Calibri"/>
                <a:sym typeface="Calibri"/>
              </a:rPr>
              <a:t>last_name</a:t>
            </a:r>
            <a:r>
              <a:rPr lang="en-US" sz="600" baseline="0" dirty="0">
                <a:solidFill>
                  <a:schemeClr val="dk1"/>
                </a:solidFill>
                <a:latin typeface="Calibri"/>
                <a:cs typeface="Calibri"/>
                <a:sym typeface="Calibri"/>
              </a:rPr>
              <a:t>, and the snippet of </a:t>
            </a:r>
            <a:r>
              <a:rPr lang="en-US" sz="600" baseline="0" dirty="0" err="1">
                <a:solidFill>
                  <a:schemeClr val="dk1"/>
                </a:solidFill>
                <a:latin typeface="Calibri"/>
                <a:cs typeface="Calibri"/>
                <a:sym typeface="Calibri"/>
              </a:rPr>
              <a:t>covid_testing</a:t>
            </a:r>
            <a:r>
              <a:rPr lang="en-US" sz="600" baseline="0" dirty="0">
                <a:solidFill>
                  <a:schemeClr val="dk1"/>
                </a:solidFill>
                <a:latin typeface="Calibri"/>
                <a:cs typeface="Calibri"/>
                <a:sym typeface="Calibri"/>
              </a:rPr>
              <a:t> in the output only retains the </a:t>
            </a:r>
            <a:r>
              <a:rPr lang="en-US" sz="600" baseline="0" dirty="0" err="1">
                <a:solidFill>
                  <a:schemeClr val="dk1"/>
                </a:solidFill>
                <a:latin typeface="Calibri"/>
                <a:cs typeface="Calibri"/>
                <a:sym typeface="Calibri"/>
              </a:rPr>
              <a:t>first_name</a:t>
            </a:r>
            <a:r>
              <a:rPr lang="en-US" sz="600" baseline="0" dirty="0">
                <a:solidFill>
                  <a:schemeClr val="dk1"/>
                </a:solidFill>
                <a:latin typeface="Calibri"/>
                <a:cs typeface="Calibri"/>
                <a:sym typeface="Calibri"/>
              </a:rPr>
              <a:t> and gender columns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51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mentioned earlier that select actually has a bunch of helper functions that are there if you want</a:t>
            </a:r>
            <a:r>
              <a:rPr lang="en-US" baseline="0" dirty="0"/>
              <a:t> to use a shortcut rather than writing out all the columns you want. So you can do term matching, you can select all columns between two columns, like the third through the tenth.</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a complete list, see the select() section on the dplyr </a:t>
            </a:r>
            <a:r>
              <a:rPr lang="en-US" dirty="0" err="1"/>
              <a:t>cheatsheet</a:t>
            </a:r>
            <a:r>
              <a:rPr lang="en-US" dirty="0"/>
              <a:t> in your appendix</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741946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here we go we have another your turn. </a:t>
            </a:r>
          </a:p>
          <a:p>
            <a:pPr marL="158750" indent="0">
              <a:buNone/>
            </a:pPr>
            <a:endParaRPr lang="en-US" dirty="0"/>
          </a:p>
          <a:p>
            <a:pPr marL="158750" indent="0">
              <a:buNone/>
            </a:pPr>
            <a:r>
              <a:rPr lang="en-US" dirty="0"/>
              <a:t>For this exercise use the first code chunk to see if you can use the select function to select just the </a:t>
            </a:r>
            <a:r>
              <a:rPr lang="en-US" dirty="0" err="1"/>
              <a:t>first_name</a:t>
            </a:r>
            <a:r>
              <a:rPr lang="en-US" dirty="0"/>
              <a:t> column from the COVID testing data set .
Use that second code chunk 2 remove the </a:t>
            </a:r>
            <a:r>
              <a:rPr lang="en-US" dirty="0" err="1"/>
              <a:t>first_name</a:t>
            </a:r>
            <a:r>
              <a:rPr lang="en-US" dirty="0"/>
              <a:t> column. </a:t>
            </a:r>
          </a:p>
        </p:txBody>
      </p:sp>
    </p:spTree>
    <p:extLst>
      <p:ext uri="{BB962C8B-B14F-4D97-AF65-F5344CB8AC3E}">
        <p14:creationId xmlns:p14="http://schemas.microsoft.com/office/powerpoint/2010/main" val="2549823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Now let's carve the data set in the other direction. If you're trying to subset the rows of your data set, `filter()` is the function that you would use.</a:t>
            </a:r>
          </a:p>
          <a:p>
            <a:pPr marL="0" indent="0">
              <a:buClr>
                <a:schemeClr val="dk1"/>
              </a:buClr>
              <a:buNone/>
            </a:pPr>
            <a:endParaRPr dirty="0">
              <a:solidFill>
                <a:schemeClr val="dk1"/>
              </a:solidFill>
            </a:endParaRPr>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that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Recall that all dplyr functions hew to a common syntax and filter is no exception</a:t>
            </a:r>
            <a:r>
              <a:rPr lang="en-US" baseline="0" dirty="0"/>
              <a:t> </a:t>
            </a:r>
            <a:r>
              <a:rPr lang="en-US" baseline="0" dirty="0">
                <a:sym typeface="Wingdings" panose="05000000000000000000" pitchFamily="2" charset="2"/>
              </a:rPr>
              <a:t></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46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to the right hand sides and if it’s the same, then return TRUE. The double equals is called the comparison operator. In contrast, a single equals sign sets a variable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a:t>
            </a:r>
            <a:r>
              <a:rPr lang="en-US" baseline="0"/>
              <a:t>green rectangle. </a:t>
            </a:r>
            <a:r>
              <a:rPr lang="en-US" baseline="0" dirty="0"/>
              <a:t>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is the generalized data science pipeline</a:t>
            </a:r>
            <a:r>
              <a:rPr lang="en-US" baseline="0" dirty="0"/>
              <a:t> that was introduced to you yesterday. The functions we'll be learning about fit specifically in the "tidy" and "transform" portions of this workflow. </a:t>
            </a:r>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3</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There</a:t>
            </a:r>
            <a:r>
              <a:rPr lang="en-US" sz="600" baseline="0" dirty="0">
                <a:solidFill>
                  <a:schemeClr val="dk1"/>
                </a:solidFill>
                <a:latin typeface="Calibri"/>
                <a:ea typeface="Calibri"/>
                <a:cs typeface="Calibri"/>
                <a:sym typeface="Calibri"/>
              </a:rPr>
              <a:t> are more here that we won't get into at the moment.</a:t>
            </a:r>
            <a:endParaRPr lang="en-US"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Alright</a:t>
            </a:r>
            <a:r>
              <a:rPr lang="en-US" baseline="0" dirty="0"/>
              <a:t> POP QUIZ, let's see if we can predict what R will say</a:t>
            </a:r>
          </a:p>
          <a:p>
            <a:pPr marL="158750" indent="0">
              <a:buNone/>
            </a:pPr>
            <a:endParaRPr lang="en-US" baseline="0" dirty="0"/>
          </a:p>
          <a:p>
            <a:pPr marL="158750" indent="0">
              <a:buNone/>
            </a:pPr>
            <a:r>
              <a:rPr lang="en-US" baseline="0" dirty="0"/>
              <a:t>If we type into the console 1 ==1, what is the output from R? put your answer in the chat</a:t>
            </a:r>
          </a:p>
          <a:p>
            <a:pPr marL="158750" indent="0">
              <a:buNone/>
            </a:pPr>
            <a:endParaRPr lang="en-US" baseline="0" dirty="0"/>
          </a:p>
          <a:p>
            <a:pPr marL="158750" indent="0">
              <a:buNone/>
            </a:pPr>
            <a:r>
              <a:rPr lang="en-US" baseline="0" dirty="0"/>
              <a:t>R will output a TRUE</a:t>
            </a:r>
            <a:endParaRPr lang="en-US" dirty="0"/>
          </a:p>
        </p:txBody>
      </p:sp>
    </p:spTree>
    <p:extLst>
      <p:ext uri="{BB962C8B-B14F-4D97-AF65-F5344CB8AC3E}">
        <p14:creationId xmlns:p14="http://schemas.microsoft.com/office/powerpoint/2010/main" val="1008098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How about this, if we type 3 != 1, will we get a TRUE</a:t>
            </a:r>
            <a:r>
              <a:rPr lang="en-US" baseline="0" dirty="0"/>
              <a:t> or a FALSE</a:t>
            </a:r>
          </a:p>
          <a:p>
            <a:pPr marL="158750" indent="0">
              <a:buNone/>
            </a:pPr>
            <a:endParaRPr lang="en-US" baseline="0" dirty="0"/>
          </a:p>
          <a:p>
            <a:pPr marL="158750" indent="0">
              <a:buNone/>
            </a:pPr>
            <a:r>
              <a:rPr lang="en-US" baseline="0" dirty="0"/>
              <a:t>Let's try it in our </a:t>
            </a:r>
            <a:r>
              <a:rPr lang="en-US" baseline="0" dirty="0" err="1"/>
              <a:t>Rstudio</a:t>
            </a:r>
            <a:r>
              <a:rPr lang="en-US" baseline="0" dirty="0"/>
              <a:t> console</a:t>
            </a:r>
          </a:p>
          <a:p>
            <a:pPr marL="158750" indent="0">
              <a:buNone/>
            </a:pPr>
            <a:endParaRPr lang="en-US" baseline="0" dirty="0"/>
          </a:p>
          <a:p>
            <a:pPr marL="158750" indent="0">
              <a:buNone/>
            </a:pPr>
            <a:r>
              <a:rPr lang="en-US" baseline="0" dirty="0"/>
              <a:t>This is TRUE as well</a:t>
            </a:r>
            <a:endParaRPr lang="en-US" dirty="0"/>
          </a:p>
        </p:txBody>
      </p:sp>
    </p:spTree>
    <p:extLst>
      <p:ext uri="{BB962C8B-B14F-4D97-AF65-F5344CB8AC3E}">
        <p14:creationId xmlns:p14="http://schemas.microsoft.com/office/powerpoint/2010/main" val="3932959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filter() is only one of many functions that dplyr</a:t>
            </a:r>
            <a:r>
              <a:rPr lang="en-US" baseline="0" dirty="0"/>
              <a:t> provides to allow you to extract the rows you want from your data. For a more comprehensive sampling </a:t>
            </a:r>
            <a:r>
              <a:rPr lang="en-US" dirty="0"/>
              <a:t>see the Manipulate cases section on the dplyr </a:t>
            </a:r>
            <a:r>
              <a:rPr lang="en-US" dirty="0" err="1"/>
              <a:t>cheatsheet</a:t>
            </a:r>
            <a:r>
              <a:rPr lang="en-US" dirty="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why don’t we try to put this into action. Shift over to</a:t>
            </a:r>
            <a:r>
              <a:rPr lang="en-US" baseline="0" dirty="0"/>
              <a:t> </a:t>
            </a:r>
            <a:r>
              <a:rPr lang="en-US" baseline="0" dirty="0" err="1"/>
              <a:t>Rstudio</a:t>
            </a:r>
            <a:r>
              <a:rPr lang="en-US" baseline="0" dirty="0"/>
              <a:t> cloud, go to Your Turn 3 in the </a:t>
            </a:r>
            <a:r>
              <a:rPr lang="en-US" baseline="0" dirty="0" err="1"/>
              <a:t>rmarkdown</a:t>
            </a:r>
            <a:r>
              <a:rPr lang="en-US" baseline="0" dirty="0"/>
              <a:t> document and work through the exercise</a:t>
            </a:r>
            <a:endParaRPr lang="en-US" dirty="0"/>
          </a:p>
        </p:txBody>
      </p:sp>
    </p:spTree>
    <p:extLst>
      <p:ext uri="{BB962C8B-B14F-4D97-AF65-F5344CB8AC3E}">
        <p14:creationId xmlns:p14="http://schemas.microsoft.com/office/powerpoint/2010/main" val="1348503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OK we're briefly going to talk about the</a:t>
            </a:r>
            <a:r>
              <a:rPr lang="en-US" baseline="0" dirty="0"/>
              <a:t> arrange function</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Arrange doesn’t so much change your data as much as organize it</a:t>
            </a:r>
          </a:p>
          <a:p>
            <a:pPr marL="0" indent="0">
              <a:buNone/>
            </a:pPr>
            <a:r>
              <a:rPr lang="en-US" dirty="0"/>
              <a:t>Often when exploring your data you’ll be interested in ordering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lang="en-US"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arrange conforms to the general syntax of dplyr function.  The data frame is your first argument. After that you can list one or more columns, each separated by a comma,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a:t>
            </a:r>
            <a:r>
              <a:rPr lang="en-US" baseline="0" dirty="0" err="1"/>
              <a:t>covid_testing</a:t>
            </a:r>
            <a:r>
              <a:rPr lang="en-US" baseline="0" dirty="0"/>
              <a:t> data frame by the </a:t>
            </a:r>
            <a:r>
              <a:rPr lang="en-US" baseline="0" dirty="0" err="1"/>
              <a:t>first_name</a:t>
            </a:r>
            <a:r>
              <a:rPr lang="en-US" baseline="0" dirty="0"/>
              <a:t> in ascending alphabetical order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By default arrange will order the rows from smallest to largest, from a to z, or from earliest date to latest depending on what type of data is in the column that we're arranging. We can reverse this by wrapping our column of interest in the desc() function.</a:t>
            </a:r>
          </a:p>
          <a:p>
            <a:pPr marL="0" indent="0">
              <a:buNone/>
            </a:pPr>
            <a:endParaRPr lang="en-US" baseline="0" dirty="0"/>
          </a:p>
          <a:p>
            <a:pPr marL="0" indent="0">
              <a:buNone/>
            </a:pPr>
            <a:r>
              <a:rPr lang="en-US" baseline="0" dirty="0"/>
              <a:t>So in this example our output is a data frame in ascending MRN order. </a:t>
            </a:r>
          </a:p>
          <a:p>
            <a:pPr marL="0" indent="0">
              <a:buNone/>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let's quickly review</a:t>
            </a:r>
            <a:r>
              <a:rPr lang="en-US" baseline="0" dirty="0"/>
              <a:t> what we mean by a tidy dataset. By definition it essentially describes a data set in which </a:t>
            </a:r>
          </a:p>
          <a:p>
            <a:pPr marL="0" indent="0">
              <a:buFont typeface="Arial" panose="020B0604020202020204" pitchFamily="34" charset="0"/>
              <a:buNone/>
            </a:pPr>
            <a:r>
              <a:rPr lang="en-US" baseline="0" dirty="0">
                <a:sym typeface="Wingdings" panose="05000000000000000000" pitchFamily="2" charset="2"/>
              </a:rPr>
              <a:t> </a:t>
            </a:r>
            <a:r>
              <a:rPr lang="en-US" baseline="0" dirty="0"/>
              <a:t>variables or features are recorded in columns</a:t>
            </a:r>
            <a:endParaRPr lang="en-US" baseline="0" dirty="0">
              <a:sym typeface="Wingdings" panose="05000000000000000000" pitchFamily="2" charset="2"/>
            </a:endParaRPr>
          </a:p>
          <a:p>
            <a:pPr marL="0" indent="0">
              <a:buFont typeface="Arial" panose="020B0604020202020204" pitchFamily="34" charset="0"/>
              <a:buNone/>
            </a:pPr>
            <a:r>
              <a:rPr lang="en-US" baseline="0" dirty="0">
                <a:sym typeface="Wingdings" panose="05000000000000000000" pitchFamily="2" charset="2"/>
              </a:rPr>
              <a:t> Each row represents a single observation </a:t>
            </a:r>
          </a:p>
          <a:p>
            <a:pPr marL="0" indent="0">
              <a:buFont typeface="Arial" panose="020B0604020202020204" pitchFamily="34" charset="0"/>
              <a:buNone/>
            </a:pPr>
            <a:r>
              <a:rPr lang="en-US" baseline="0" dirty="0">
                <a:sym typeface="Wingdings" panose="05000000000000000000" pitchFamily="2" charset="2"/>
              </a:rPr>
              <a:t> And finally each cell contains only one value.</a:t>
            </a:r>
          </a:p>
          <a:p>
            <a:pPr marL="0" indent="0">
              <a:buFont typeface="Arial" panose="020B0604020202020204" pitchFamily="34" charset="0"/>
              <a:buNone/>
            </a:pPr>
            <a:r>
              <a:rPr lang="en-US" dirty="0"/>
              <a:t>This</a:t>
            </a:r>
            <a:r>
              <a:rPr lang="en-US" baseline="0" dirty="0"/>
              <a:t> is admittedly somewhat abstract. The way that I think about it is that a tidy data set is one that is at the point where it is cleaned up and ready to be analyzed either using statistical analysis or through a visualization. </a:t>
            </a:r>
          </a:p>
          <a:p>
            <a:pPr marL="0" indent="0">
              <a:buFont typeface="Arial" panose="020B0604020202020204" pitchFamily="34" charset="0"/>
              <a:buNone/>
            </a:pPr>
            <a:r>
              <a:rPr lang="en-US" baseline="0" dirty="0"/>
              <a:t>The opposite is a messy data frame which is generally how data comes at us in the real world. Its basically in a form that makes it difficult or impossible to analyze without processing.</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Check time – if after 1:45 skip</a:t>
            </a:r>
          </a:p>
        </p:txBody>
      </p:sp>
    </p:spTree>
    <p:extLst>
      <p:ext uri="{BB962C8B-B14F-4D97-AF65-F5344CB8AC3E}">
        <p14:creationId xmlns:p14="http://schemas.microsoft.com/office/powerpoint/2010/main" val="34753196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a quick thought experiment: by default, "arrange" will sort a column from lowest to highest value</a:t>
            </a:r>
          </a:p>
          <a:p>
            <a:r>
              <a:rPr lang="en-US" dirty="0"/>
              <a:t>If that's the case when might "arrange" actually place "1000" before "50"?</a:t>
            </a:r>
          </a:p>
          <a:p>
            <a:endParaRPr lang="en-US" dirty="0"/>
          </a:p>
          <a:p>
            <a:r>
              <a:rPr lang="en-US" dirty="0"/>
              <a:t>Correct – If we code 1000 and 50 as text rather as </a:t>
            </a:r>
            <a:r>
              <a:rPr lang="en-US" dirty="0" err="1"/>
              <a:t>numerials</a:t>
            </a:r>
            <a:r>
              <a:rPr lang="en-US" dirty="0"/>
              <a:t> then arrange is going to evaluate those values as if they are alphanumeric just looking at the first character since one is lower than five it'll place one before 5. </a:t>
            </a:r>
          </a:p>
        </p:txBody>
      </p:sp>
    </p:spTree>
    <p:extLst>
      <p:ext uri="{BB962C8B-B14F-4D97-AF65-F5344CB8AC3E}">
        <p14:creationId xmlns:p14="http://schemas.microsoft.com/office/powerpoint/2010/main" val="1132201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that we have a decent toolkit of functions with which to manipulate our data lets take a step back and talk about the data analysis process.</a:t>
            </a:r>
          </a:p>
          <a:p>
            <a:pPr marL="0" indent="0">
              <a:buNone/>
            </a:pPr>
            <a:r>
              <a:rPr lang="en-US" dirty="0"/>
              <a:t>In any real data manipulation task you're probably not  just going to use one verb but you're going to string multiple verbs together into a series of</a:t>
            </a:r>
            <a:r>
              <a:rPr lang="en-US" baseline="0" dirty="0"/>
              <a:t> steps that overall accomplish a goal.</a:t>
            </a:r>
            <a:r>
              <a:rPr lang="en-US" dirty="0"/>
              <a:t> </a:t>
            </a:r>
          </a:p>
          <a:p>
            <a:pPr marL="0" indent="0">
              <a:buNone/>
            </a:pPr>
            <a:r>
              <a:rPr lang="en-US" dirty="0" err="1"/>
              <a:t>Dplyr</a:t>
            </a:r>
            <a:r>
              <a:rPr lang="en-US" dirty="0"/>
              <a:t> allows you to do this with the pipe operator, which is what you're looking at here.</a:t>
            </a:r>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instance, in the context of the </a:t>
            </a:r>
            <a:r>
              <a:rPr lang="en-US" dirty="0" err="1"/>
              <a:t>covid_testing</a:t>
            </a:r>
            <a:r>
              <a:rPr lang="en-US" dirty="0"/>
              <a:t> data set, we might be interested in which clinical areas were the first to begin ordering our COVID test. </a:t>
            </a:r>
          </a:p>
          <a:p>
            <a:pPr marL="0" indent="0">
              <a:buNone/>
            </a:pPr>
            <a:endParaRPr lang="en-US" baseline="0" dirty="0"/>
          </a:p>
          <a:p>
            <a:pPr marL="0" indent="0">
              <a:buNone/>
            </a:pPr>
            <a:r>
              <a:rPr lang="en-US" baseline="0" dirty="0"/>
              <a:t>To accomplish this we're going to need to first filter to the rows that contain orders from the first 10 days of the pandemic. Then we'll select the column that contains the ordering location, and finally we'll arrange that column so that it's sorted by location.</a:t>
            </a:r>
          </a:p>
          <a:p>
            <a:pPr marL="0" indent="0">
              <a:buNone/>
            </a:pPr>
            <a:endParaRPr lang="en-US" baseline="0" dirty="0"/>
          </a:p>
          <a:p>
            <a:pPr marL="0" indent="0">
              <a:buNone/>
            </a:pPr>
            <a:r>
              <a:rPr lang="en-US" baseline="0" dirty="0">
                <a:sym typeface="Wingdings" panose="05000000000000000000" pitchFamily="2" charset="2"/>
              </a:rPr>
              <a:t></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Using the methodology we've learned so far this is how we would likely get this task done. We would first filter our original dataset specifying that we want </a:t>
            </a:r>
            <a:r>
              <a:rPr lang="en-US" baseline="0" dirty="0" err="1">
                <a:sym typeface="Wingdings" panose="05000000000000000000" pitchFamily="2" charset="2"/>
              </a:rPr>
              <a:t>pan_day</a:t>
            </a:r>
            <a:r>
              <a:rPr lang="en-US" baseline="0" dirty="0">
                <a:sym typeface="Wingdings" panose="05000000000000000000" pitchFamily="2" charset="2"/>
              </a:rPr>
              <a:t>, which contains the pandemic day of the order, to be less than or equal to 10. We'll assign that to a new object called day_10. </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then  we would select one column, the </a:t>
            </a:r>
            <a:r>
              <a:rPr lang="en-US" baseline="0" dirty="0" err="1">
                <a:sym typeface="Wingdings" panose="05000000000000000000" pitchFamily="2" charset="2"/>
              </a:rPr>
              <a:t>clinic_name</a:t>
            </a:r>
            <a:r>
              <a:rPr lang="en-US" baseline="0" dirty="0">
                <a:sym typeface="Wingdings" panose="05000000000000000000" pitchFamily="2" charset="2"/>
              </a:rPr>
              <a:t> column, from that dataset, we can overwrite and assign that back to day_10.</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Finally we'll want to arrange that data set by the </a:t>
            </a:r>
            <a:r>
              <a:rPr lang="en-US" baseline="0" dirty="0" err="1">
                <a:sym typeface="Wingdings" panose="05000000000000000000" pitchFamily="2" charset="2"/>
              </a:rPr>
              <a:t>clinic_name</a:t>
            </a:r>
            <a:r>
              <a:rPr lang="en-US" baseline="0" dirty="0">
                <a:sym typeface="Wingdings" panose="05000000000000000000" pitchFamily="2" charset="2"/>
              </a:rPr>
              <a:t> column so we can get a more organized picture of the ordering locations.</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Now if I put on my editorial hat I'd say that this is organized code, but it's not very efficient. We've written day_10 5 times here. We're creating the day_10 object and then overwriting it again and again. So is there a better way?</a:t>
            </a:r>
          </a:p>
          <a:p>
            <a:pPr marL="0" indent="0">
              <a:buNone/>
            </a:pPr>
            <a:endParaRPr lang="en-US" baseline="0" dirty="0">
              <a:sym typeface="Wingdings" panose="05000000000000000000" pitchFamily="2" charset="2"/>
            </a:endParaRPr>
          </a:p>
        </p:txBody>
      </p:sp>
    </p:spTree>
    <p:extLst>
      <p:ext uri="{BB962C8B-B14F-4D97-AF65-F5344CB8AC3E}">
        <p14:creationId xmlns:p14="http://schemas.microsoft.com/office/powerpoint/2010/main" val="21360389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There is this way. </a:t>
            </a:r>
          </a:p>
          <a:p>
            <a:pPr marL="0" indent="0">
              <a:buNone/>
            </a:pPr>
            <a:r>
              <a:rPr lang="en-US" dirty="0"/>
              <a:t>Here we are </a:t>
            </a:r>
            <a:r>
              <a:rPr lang="en-US" baseline="0" dirty="0"/>
              <a:t>nesting these functions one within the other. When nesting functions the innermost function is evaluated first followed sequentially by the next inner ones. </a:t>
            </a:r>
          </a:p>
          <a:p>
            <a:pPr marL="0" indent="0">
              <a:buNone/>
            </a:pPr>
            <a:endParaRPr lang="en-US" baseline="0" dirty="0"/>
          </a:p>
          <a:p>
            <a:pPr marL="0" indent="0">
              <a:buNone/>
            </a:pPr>
            <a:r>
              <a:rPr lang="en-US" baseline="0" dirty="0"/>
              <a:t>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a:t>
            </a:r>
          </a:p>
          <a:p>
            <a:pPr marL="0" indent="0">
              <a:buNone/>
            </a:pPr>
            <a:endParaRPr lang="en-US" baseline="0" dirty="0"/>
          </a:p>
          <a:p>
            <a:pPr marL="0" indent="0">
              <a:buNone/>
            </a:pPr>
            <a:r>
              <a:rPr lang="en-US" baseline="0" dirty="0"/>
              <a:t>What would be helpful when performing data analyses such as these would be a syntax that was both efficient as well as human readable.</a:t>
            </a:r>
            <a:endParaRPr lang="en-US" dirty="0"/>
          </a:p>
        </p:txBody>
      </p:sp>
    </p:spTree>
    <p:extLst>
      <p:ext uri="{BB962C8B-B14F-4D97-AF65-F5344CB8AC3E}">
        <p14:creationId xmlns:p14="http://schemas.microsoft.com/office/powerpoint/2010/main" val="32967253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sym typeface="Wingdings" panose="05000000000000000000" pitchFamily="2" charset="2"/>
              </a:rPr>
              <a:t></a:t>
            </a: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36390098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1755690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pipe operator</a:t>
            </a:r>
            <a:r>
              <a:rPr lang="en-US" baseline="0" dirty="0"/>
              <a:t> is going to be so useful to you </a:t>
            </a:r>
            <a:r>
              <a:rPr lang="en-US" baseline="0" dirty="0" err="1"/>
              <a:t>you</a:t>
            </a:r>
            <a:r>
              <a:rPr lang="en-US" baseline="0" dirty="0"/>
              <a:t> might as well learning a shortcut key that will type it out for you.</a:t>
            </a:r>
          </a:p>
          <a:p>
            <a:pPr marL="158750" indent="0">
              <a:buNone/>
            </a:pPr>
            <a:endParaRPr lang="en-US" baseline="0" dirty="0"/>
          </a:p>
          <a:p>
            <a:pPr marL="158750" indent="0">
              <a:buNone/>
            </a:pPr>
            <a:r>
              <a:rPr lang="en-US" baseline="0" dirty="0"/>
              <a:t>You can use either command, shift M on a mac or Ctrl shift M on a PC to save your fingers a few inches of movement.</a:t>
            </a:r>
            <a:endParaRPr lang="en-US" dirty="0"/>
          </a:p>
        </p:txBody>
      </p:sp>
    </p:spTree>
    <p:extLst>
      <p:ext uri="{BB962C8B-B14F-4D97-AF65-F5344CB8AC3E}">
        <p14:creationId xmlns:p14="http://schemas.microsoft.com/office/powerpoint/2010/main" val="32876066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let's put this to action. Imagine you get a</a:t>
            </a:r>
            <a:r>
              <a:rPr lang="en-US" baseline="0" dirty="0"/>
              <a:t> call from the medical director of the PICU. She wants to know what's going on in your lab! She had to wait 10 hours for a COVID test result, meanwhile there was a patient who was awaiting an aerosol generating procedure!</a:t>
            </a:r>
          </a:p>
          <a:p>
            <a:pPr marL="158750" indent="0">
              <a:buNone/>
            </a:pPr>
            <a:endParaRPr lang="en-US" baseline="0" dirty="0"/>
          </a:p>
          <a:p>
            <a:pPr marL="158750" indent="0">
              <a:buNone/>
            </a:pPr>
            <a:r>
              <a:rPr lang="en-US" baseline="0" dirty="0"/>
              <a:t>You decide to investigate using the </a:t>
            </a:r>
            <a:r>
              <a:rPr lang="en-US" baseline="0" dirty="0" err="1"/>
              <a:t>covid_testing</a:t>
            </a:r>
            <a:r>
              <a:rPr lang="en-US" baseline="0" dirty="0"/>
              <a:t> data set. You want to determine whether your lab is consistently turning around covid tests for the PICU in 10 hours, or if this case was an unfortunate outlier. Knowing this information will help you determine whether you need to make fundamental changes to the workflow, or if you need to determine what in this case specifically caused the delay.</a:t>
            </a:r>
            <a:endParaRPr lang="en-US" dirty="0"/>
          </a:p>
        </p:txBody>
      </p:sp>
    </p:spTree>
    <p:extLst>
      <p:ext uri="{BB962C8B-B14F-4D97-AF65-F5344CB8AC3E}">
        <p14:creationId xmlns:p14="http://schemas.microsoft.com/office/powerpoint/2010/main" val="37115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start the session with a Your Turn.</a:t>
            </a:r>
            <a:r>
              <a:rPr lang="en-US" baseline="0" dirty="0"/>
              <a:t> Let's head on over to the Cloud </a:t>
            </a:r>
            <a:r>
              <a:rPr lang="en-US" baseline="0" dirty="0" err="1"/>
              <a:t>Rstudio</a:t>
            </a:r>
            <a:r>
              <a:rPr lang="en-US" baseline="0" dirty="0"/>
              <a:t> instance and open the R markdown file called 04-Transform.Rmd and load the </a:t>
            </a:r>
            <a:r>
              <a:rPr lang="en-US" baseline="0" dirty="0" err="1"/>
              <a:t>covid</a:t>
            </a:r>
            <a:r>
              <a:rPr lang="en-US" baseline="0" dirty="0"/>
              <a:t> testing dataset. </a:t>
            </a:r>
          </a:p>
          <a:p>
            <a:pPr marL="0" indent="0">
              <a:buNone/>
            </a:pPr>
            <a:r>
              <a:rPr lang="en-US" baseline="0" dirty="0"/>
              <a:t>(in </a:t>
            </a:r>
            <a:r>
              <a:rPr lang="en-US" baseline="0" dirty="0" err="1"/>
              <a:t>Rstudio</a:t>
            </a:r>
            <a:r>
              <a:rPr lang="en-US" baseline="0" dirty="0"/>
              <a:t>)</a:t>
            </a:r>
          </a:p>
          <a:p>
            <a:pPr marL="0" indent="0">
              <a:buNone/>
            </a:pPr>
            <a:r>
              <a:rPr lang="en-US" baseline="0" dirty="0"/>
              <a:t>This can be done by going to the lower right pane under the "file" tab, navigating to the exercises folder and selecting the 04-Transform.Rmd file.</a:t>
            </a:r>
          </a:p>
          <a:p>
            <a:pPr marL="0" indent="0">
              <a:buNone/>
            </a:pPr>
            <a:endParaRPr lang="en-US" baseline="0" dirty="0"/>
          </a:p>
          <a:p>
            <a:pPr marL="0" indent="0">
              <a:buNone/>
            </a:pPr>
            <a:r>
              <a:rPr lang="en-US" baseline="0" dirty="0"/>
              <a:t>After that go to the first code chunk which is called "setup" and press the play button</a:t>
            </a: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990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94028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let's shift gears and discuss how we can derive new information from the raw data that we're provided</a:t>
            </a:r>
          </a:p>
        </p:txBody>
      </p:sp>
    </p:spTree>
    <p:extLst>
      <p:ext uri="{BB962C8B-B14F-4D97-AF65-F5344CB8AC3E}">
        <p14:creationId xmlns:p14="http://schemas.microsoft.com/office/powerpoint/2010/main" val="33239708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Say for example you’re interested in the total TAT from collect to verify for </a:t>
            </a:r>
            <a:r>
              <a:rPr lang="en-US" dirty="0" err="1"/>
              <a:t>covid</a:t>
            </a:r>
            <a:r>
              <a:rPr lang="en-US" dirty="0"/>
              <a:t> orders stratified by ordering clinic</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To</a:t>
            </a:r>
            <a:r>
              <a:rPr lang="en-US" baseline="0" dirty="0"/>
              <a:t> answer a question like the one we posed on the previous slide, it can help to break it down into the component steps that we need to take to get to the finish line. </a:t>
            </a:r>
          </a:p>
          <a:p>
            <a:pPr marL="85487" indent="0">
              <a:buNone/>
            </a:pPr>
            <a:endParaRPr lang="en-US" baseline="0" dirty="0"/>
          </a:p>
          <a:p>
            <a:pPr marL="85487" indent="0">
              <a:buNone/>
            </a:pPr>
            <a:r>
              <a:rPr lang="en-US" baseline="0" dirty="0"/>
              <a:t>In our data set we're provided with the collect to receive and Received to verify turn around times so we're going to have to add those together, then we're going to have to group the data by the clinics and then finally we'll need to calculate the mean and the median for each of the clinics. </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To answer questions like these we’re going to need a new set of functions whose job is to derive new data from our original data frame. The two functions in dplyr to accomplish these types of tasks</a:t>
            </a:r>
            <a:r>
              <a:rPr lang="en-US" baseline="0" dirty="0"/>
              <a:t> are mutate() which I will cover here and summarize() which Patrick will discuss in the next session.</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lets dive 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in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similar to the functions we saw earlier but with a small change. As before,</a:t>
            </a:r>
            <a:r>
              <a:rPr lang="en-US" baseline="0" dirty="0"/>
              <a:t> the first argument is the original data frame, which gets piped into mutate. Then you specify the name of the new column you want to add, you use and equals sign to set it equal you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Let’s look at an</a:t>
            </a:r>
            <a:r>
              <a:rPr lang="en-US" baseline="0" dirty="0"/>
              <a:t> example. Currently our turnaround times are coded in hours but maybe we want to know the turnaround time in minutes.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What we could do is create a new column, called for instance “</a:t>
            </a:r>
            <a:r>
              <a:rPr lang="en-US" baseline="0" dirty="0" err="1"/>
              <a:t>c_r_tat_mins</a:t>
            </a:r>
            <a:r>
              <a:rPr lang="en-US" baseline="0" dirty="0"/>
              <a:t> ” and set that equal to 60 times the </a:t>
            </a:r>
            <a:r>
              <a:rPr lang="en-US" baseline="0" dirty="0" err="1"/>
              <a:t>col_rec_tat</a:t>
            </a:r>
            <a:r>
              <a:rPr lang="en-US" baseline="0" dirty="0"/>
              <a:t> column.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In this situation mutate() would perform that calculation on each row and place the result in a new column at the right most part of our data frame.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And as a quick </a:t>
            </a:r>
            <a:r>
              <a:rPr lang="en-US" dirty="0" err="1"/>
              <a:t>followup</a:t>
            </a:r>
            <a:r>
              <a:rPr lang="en-US" dirty="0"/>
              <a:t> how can you tell that you were successful in loading the </a:t>
            </a:r>
            <a:r>
              <a:rPr lang="en-US" dirty="0" err="1"/>
              <a:t>covid_testing</a:t>
            </a:r>
            <a:r>
              <a:rPr lang="en-US" dirty="0"/>
              <a:t> data set into memory\, and you have 4 choices:</a:t>
            </a:r>
          </a:p>
          <a:p>
            <a:pPr marL="0" indent="0">
              <a:buNone/>
            </a:pPr>
            <a:endParaRPr lang="en-US" dirty="0"/>
          </a:p>
          <a:p>
            <a:pPr marL="0" indent="0">
              <a:buNone/>
            </a:pPr>
            <a:r>
              <a:rPr lang="en-US" dirty="0"/>
              <a:t>1 The code that imported</a:t>
            </a:r>
            <a:r>
              <a:rPr lang="en-US" baseline="0" dirty="0"/>
              <a:t> the data set didn’t yield an error</a:t>
            </a:r>
          </a:p>
          <a:p>
            <a:pPr marL="0" indent="0">
              <a:buNone/>
            </a:pPr>
            <a:r>
              <a:rPr lang="en-US" baseline="0" dirty="0"/>
              <a:t>2 code that references the </a:t>
            </a:r>
            <a:r>
              <a:rPr lang="en-US" baseline="0" dirty="0" err="1"/>
              <a:t>covid_testing</a:t>
            </a:r>
            <a:r>
              <a:rPr lang="en-US" baseline="0" dirty="0"/>
              <a:t> data set runs without an error</a:t>
            </a:r>
          </a:p>
          <a:p>
            <a:pPr marL="0" indent="0">
              <a:buNone/>
            </a:pPr>
            <a:r>
              <a:rPr lang="en-US" baseline="0" dirty="0"/>
              <a:t>3. You can see the </a:t>
            </a:r>
            <a:r>
              <a:rPr lang="en-US" baseline="0" dirty="0" err="1"/>
              <a:t>covid_testing</a:t>
            </a:r>
            <a:r>
              <a:rPr lang="en-US" baseline="0" dirty="0"/>
              <a:t> object in your environment pane</a:t>
            </a:r>
          </a:p>
          <a:p>
            <a:pPr marL="0" indent="0">
              <a:buNone/>
            </a:pPr>
            <a:r>
              <a:rPr lang="en-US" baseline="0" dirty="0"/>
              <a:t>Or 4 all of the above.</a:t>
            </a:r>
          </a:p>
          <a:p>
            <a:pPr marL="0" indent="0">
              <a:buNone/>
            </a:pPr>
            <a:r>
              <a:rPr lang="en-US" baseline="0" dirty="0"/>
              <a:t>Put your answer in the chat window</a:t>
            </a:r>
          </a:p>
          <a:p>
            <a:pPr marL="0" indent="0">
              <a:buNone/>
            </a:pPr>
            <a:endParaRPr lang="en-US" baseline="0" dirty="0"/>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65590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do a little more work with turnaround times. </a:t>
            </a:r>
          </a:p>
          <a:p>
            <a:r>
              <a:rPr lang="en-US" dirty="0"/>
              <a:t>Say we're interested in the total TAT – how could you use mutate to derive a new column with the total TAT?</a:t>
            </a:r>
          </a:p>
        </p:txBody>
      </p:sp>
    </p:spTree>
    <p:extLst>
      <p:ext uri="{BB962C8B-B14F-4D97-AF65-F5344CB8AC3E}">
        <p14:creationId xmlns:p14="http://schemas.microsoft.com/office/powerpoint/2010/main" val="37008036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functions that you can use in the context of a mutate function, beyond just mathematics there are functions for ranking for creating cumulative aggregates, and many more found in the dplyr cheat sheet.</a:t>
            </a:r>
          </a:p>
        </p:txBody>
      </p:sp>
    </p:spTree>
    <p:extLst>
      <p:ext uri="{BB962C8B-B14F-4D97-AF65-F5344CB8AC3E}">
        <p14:creationId xmlns:p14="http://schemas.microsoft.com/office/powerpoint/2010/main" val="11212320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273944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3214925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9725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0505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08823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0694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dplyr package. The dplyr package is a workhorse for data transformation and since its part of the </a:t>
            </a:r>
            <a:r>
              <a:rPr lang="en-US" baseline="0" dirty="0" err="1"/>
              <a:t>tidyverse</a:t>
            </a:r>
            <a:r>
              <a:rPr lang="en-US" baseline="0" dirty="0"/>
              <a:t> meta-package you just loaded it with the code chunk from the Your Turn.</a:t>
            </a:r>
            <a:endParaRPr lang="en-US" dirty="0"/>
          </a:p>
          <a:p>
            <a:pPr marL="0" indent="0">
              <a:buNone/>
            </a:pPr>
            <a:endParaRPr lang="en-US" dirty="0"/>
          </a:p>
          <a:p>
            <a:pPr marL="0" indent="0">
              <a:buNone/>
            </a:pP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 in dplyr.</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aseline="0" dirty="0">
                <a:latin typeface="Calibri"/>
                <a:ea typeface="Calibri"/>
                <a:cs typeface="Calibri"/>
                <a:sym typeface="Calibri"/>
              </a:rPr>
              <a:t>This session is about getting to know these functions. Data wrangling can require a lot of different manipulations and dplyr has a wealth of functions to help you with this, but most data wrangling in my experience will involve one of these four actions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800" baseline="0" dirty="0">
              <a:latin typeface="Calibri"/>
              <a:ea typeface="Calibri"/>
              <a:cs typeface="Calibri"/>
              <a:sym typeface="Calibri"/>
            </a:endParaRPr>
          </a:p>
          <a:p>
            <a:pPr marL="0" indent="0">
              <a:buNone/>
            </a:pPr>
            <a:r>
              <a:rPr lang="en-US" sz="800" baseline="0" dirty="0">
                <a:latin typeface="Calibri"/>
                <a:cs typeface="Calibri"/>
                <a:sym typeface="Calibri"/>
              </a:rPr>
              <a:t>Starting with the raw data, </a:t>
            </a:r>
            <a:r>
              <a:rPr lang="en-US" sz="800" baseline="0" dirty="0" err="1">
                <a:latin typeface="Calibri"/>
                <a:cs typeface="Calibri"/>
                <a:sym typeface="Calibri"/>
              </a:rPr>
              <a:t>youll</a:t>
            </a:r>
            <a:r>
              <a:rPr lang="en-US" sz="800" baseline="0" dirty="0">
                <a:latin typeface="Calibri"/>
                <a:cs typeface="Calibri"/>
                <a:sym typeface="Calibri"/>
              </a:rPr>
              <a:t> need to choose the columns you want, define and extract the rows of interest, you will likely need to derive new calculated columns and finally often we have to aggregate data with a summary.</a:t>
            </a:r>
          </a:p>
          <a:p>
            <a:pPr marL="0" indent="0">
              <a:buNone/>
            </a:pPr>
            <a:r>
              <a:rPr lang="en-US" sz="800" baseline="0" dirty="0">
                <a:latin typeface="Calibri"/>
                <a:cs typeface="Calibri"/>
                <a:sym typeface="Wingdings" panose="05000000000000000000" pitchFamily="2" charset="2"/>
              </a:rPr>
              <a:t></a:t>
            </a:r>
          </a:p>
          <a:p>
            <a:pPr marL="0" indent="0">
              <a:buNone/>
            </a:pPr>
            <a:r>
              <a:rPr lang="en-US" sz="800" baseline="0" dirty="0">
                <a:latin typeface="Calibri"/>
                <a:cs typeface="Calibri"/>
                <a:sym typeface="Wingdings" panose="05000000000000000000" pitchFamily="2" charset="2"/>
              </a:rPr>
              <a:t>Dplyr implements four functions that handle each of these actions, Select, Filter, Mutate, and Summarize. In this session we'll be discussing the first 3, and the last one will be covered in the next one.</a:t>
            </a: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8.pn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672840" y="614555"/>
            <a:ext cx="4846320"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9281675" y="6508679"/>
            <a:ext cx="2804134" cy="30822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hape 44"/>
          <p:cNvSpPr>
            <a:spLocks noGrp="1"/>
          </p:cNvSpPr>
          <p:nvPr>
            <p:ph type="body" sz="quarter" idx="13"/>
          </p:nvPr>
        </p:nvSpPr>
        <p:spPr>
          <a:xfrm>
            <a:off x="1193800" y="4000500"/>
            <a:ext cx="9810750" cy="369332"/>
          </a:xfrm>
          <a:prstGeom prst="rect">
            <a:avLst/>
          </a:prstGeom>
        </p:spPr>
        <p:txBody>
          <a:bodyPr anchor="t">
            <a:spAutoFit/>
          </a:bodyPr>
          <a:lstStyle>
            <a:lvl1pPr marL="0" indent="0" algn="ctr">
              <a:spcBef>
                <a:spcPts val="0"/>
              </a:spcBef>
              <a:buSzTx/>
              <a:buNone/>
              <a:defRPr sz="2400">
                <a:solidFill>
                  <a:srgbClr val="535353"/>
                </a:solidFill>
              </a:defRPr>
            </a:lvl1pPr>
          </a:lstStyle>
          <a:p>
            <a:r>
              <a:t>–Johnny Appleseed</a:t>
            </a:r>
          </a:p>
        </p:txBody>
      </p:sp>
      <p:sp>
        <p:nvSpPr>
          <p:cNvPr id="45" name="Shape 45"/>
          <p:cNvSpPr>
            <a:spLocks noGrp="1"/>
          </p:cNvSpPr>
          <p:nvPr>
            <p:ph type="body" sz="quarter" idx="14"/>
          </p:nvPr>
        </p:nvSpPr>
        <p:spPr>
          <a:xfrm>
            <a:off x="1187450" y="2711450"/>
            <a:ext cx="9810750" cy="854080"/>
          </a:xfrm>
          <a:prstGeom prst="rect">
            <a:avLst/>
          </a:prstGeom>
        </p:spPr>
        <p:txBody>
          <a:bodyPr>
            <a:spAutoFit/>
          </a:bodyPr>
          <a:lstStyle>
            <a:lvl1pPr marL="0" indent="0" algn="ctr">
              <a:spcBef>
                <a:spcPts val="0"/>
              </a:spcBef>
              <a:buSzTx/>
              <a:buNone/>
              <a:defRPr sz="5550" i="1">
                <a:solidFill>
                  <a:srgbClr val="005493">
                    <a:alpha val="75000"/>
                  </a:srgbClr>
                </a:solidFill>
              </a:defRPr>
            </a:lvl1pPr>
          </a:lstStyle>
          <a:p>
            <a:r>
              <a:t>“Type a quote here.”</a:t>
            </a:r>
          </a:p>
        </p:txBody>
      </p:sp>
      <p:sp>
        <p:nvSpPr>
          <p:cNvPr id="46" name="Shape 46"/>
          <p:cNvSpPr txBox="1">
            <a:spLocks noGrp="1"/>
          </p:cNvSpPr>
          <p:nvPr>
            <p:ph type="sldNum" sz="quarter" idx="2"/>
          </p:nvPr>
        </p:nvSpPr>
        <p:spPr>
          <a:xfrm>
            <a:off x="8778241" y="6377940"/>
            <a:ext cx="3237386" cy="38245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517132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82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86209399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39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11" name="Straight Connector 10"/>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6" name="Straight Connector 5"/>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5747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9" name="Straight Connector 8"/>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1771044" y="652840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extLst>
      <p:ext uri="{BB962C8B-B14F-4D97-AF65-F5344CB8AC3E}">
        <p14:creationId xmlns:p14="http://schemas.microsoft.com/office/powerpoint/2010/main" val="254976698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a:off x="18803"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
        <p:nvSpPr>
          <p:cNvPr id="8" name="Freeform 7"/>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20863046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8" name="Freeform 7"/>
          <p:cNvSpPr/>
          <p:nvPr userDrawn="1"/>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dirty="0"/>
          </a:p>
        </p:txBody>
      </p:sp>
      <p:sp>
        <p:nvSpPr>
          <p:cNvPr id="11"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5" r:id="rId5"/>
    <p:sldLayoutId id="2147483673" r:id="rId6"/>
    <p:sldLayoutId id="2147483674" r:id="rId7"/>
    <p:sldLayoutId id="2147483675" r:id="rId8"/>
    <p:sldLayoutId id="2147483676" r:id="rId9"/>
    <p:sldLayoutId id="2147483677" r:id="rId10"/>
    <p:sldLayoutId id="2147483680" r:id="rId11"/>
    <p:sldLayoutId id="2147483681" r:id="rId12"/>
    <p:sldLayoutId id="214748368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16.png"/></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sz="7200" dirty="0">
                <a:solidFill>
                  <a:schemeClr val="tx1">
                    <a:lumMod val="75000"/>
                    <a:lumOff val="25000"/>
                  </a:schemeClr>
                </a:solidFill>
                <a:latin typeface="+mj-lt"/>
              </a:rPr>
              <a:t>Data Transformation</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000" dirty="0">
                <a:solidFill>
                  <a:schemeClr val="tx1">
                    <a:lumMod val="65000"/>
                    <a:lumOff val="35000"/>
                  </a:schemeClr>
                </a:solidFill>
              </a:rPr>
              <a:t>Session 4</a:t>
            </a:r>
          </a:p>
          <a:p>
            <a:r>
              <a:rPr lang="en-US" sz="2000" b="1" dirty="0">
                <a:solidFill>
                  <a:schemeClr val="tx1">
                    <a:lumMod val="65000"/>
                    <a:lumOff val="35000"/>
                  </a:schemeClr>
                </a:solidFill>
              </a:rPr>
              <a:t>Amrom Obstfeld</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4" name="Slide Number Placeholder 3"/>
          <p:cNvSpPr>
            <a:spLocks noGrp="1"/>
          </p:cNvSpPr>
          <p:nvPr>
            <p:ph type="sldNum" idx="12"/>
          </p:nvPr>
        </p:nvSpPr>
        <p:spPr/>
        <p:txBody>
          <a:bodyPr/>
          <a:lstStyle/>
          <a:p>
            <a:fld id="{00000000-1234-1234-1234-123412341234}" type="slidenum">
              <a:rPr lang="en-US" smtClean="0"/>
              <a:pPr/>
              <a:t>10</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Right Arrow 18"/>
          <p:cNvSpPr/>
          <p:nvPr/>
        </p:nvSpPr>
        <p:spPr>
          <a:xfrm>
            <a:off x="5832219" y="3216421"/>
            <a:ext cx="1257932" cy="484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24157" y="2997249"/>
            <a:ext cx="4346363" cy="923330"/>
            <a:chOff x="124157" y="2997249"/>
            <a:chExt cx="4346363" cy="923330"/>
          </a:xfrm>
        </p:grpSpPr>
        <p:sp>
          <p:nvSpPr>
            <p:cNvPr id="21" name="TextBox 20"/>
            <p:cNvSpPr txBox="1"/>
            <p:nvPr/>
          </p:nvSpPr>
          <p:spPr>
            <a:xfrm>
              <a:off x="124157" y="2997249"/>
              <a:ext cx="1165363" cy="923330"/>
            </a:xfrm>
            <a:prstGeom prst="rect">
              <a:avLst/>
            </a:prstGeom>
            <a:noFill/>
          </p:spPr>
          <p:txBody>
            <a:bodyPr wrap="square" rtlCol="0">
              <a:spAutoFit/>
            </a:bodyPr>
            <a:lstStyle/>
            <a:p>
              <a:r>
                <a:rPr lang="en-US" sz="5400" dirty="0"/>
                <a:t>ƒ(</a:t>
              </a:r>
            </a:p>
          </p:txBody>
        </p:sp>
        <p:sp>
          <p:nvSpPr>
            <p:cNvPr id="22" name="TextBox 21"/>
            <p:cNvSpPr txBox="1"/>
            <p:nvPr/>
          </p:nvSpPr>
          <p:spPr>
            <a:xfrm>
              <a:off x="3904772" y="2997249"/>
              <a:ext cx="565748" cy="923330"/>
            </a:xfrm>
            <a:prstGeom prst="rect">
              <a:avLst/>
            </a:prstGeom>
            <a:noFill/>
          </p:spPr>
          <p:txBody>
            <a:bodyPr wrap="square" rtlCol="0">
              <a:spAutoFit/>
            </a:bodyPr>
            <a:lstStyle/>
            <a:p>
              <a:r>
                <a:rPr lang="en-US" sz="5400" dirty="0"/>
                <a:t>)</a:t>
              </a:r>
            </a:p>
          </p:txBody>
        </p:sp>
      </p:grpSp>
      <p:graphicFrame>
        <p:nvGraphicFramePr>
          <p:cNvPr id="24" name="Google Shape;147;p18"/>
          <p:cNvGraphicFramePr/>
          <p:nvPr>
            <p:extLst>
              <p:ext uri="{D42A27DB-BD31-4B8C-83A1-F6EECF244321}">
                <p14:modId xmlns:p14="http://schemas.microsoft.com/office/powerpoint/2010/main" val="598233409"/>
              </p:ext>
            </p:extLst>
          </p:nvPr>
        </p:nvGraphicFramePr>
        <p:xfrm>
          <a:off x="9692779" y="2665483"/>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aphicFrame>
        <p:nvGraphicFramePr>
          <p:cNvPr id="26" name="Google Shape;147;p18"/>
          <p:cNvGraphicFramePr/>
          <p:nvPr>
            <p:extLst>
              <p:ext uri="{D42A27DB-BD31-4B8C-83A1-F6EECF244321}">
                <p14:modId xmlns:p14="http://schemas.microsoft.com/office/powerpoint/2010/main" val="3141248791"/>
              </p:ext>
            </p:extLst>
          </p:nvPr>
        </p:nvGraphicFramePr>
        <p:xfrm>
          <a:off x="914468"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Tree>
    <p:extLst>
      <p:ext uri="{BB962C8B-B14F-4D97-AF65-F5344CB8AC3E}">
        <p14:creationId xmlns:p14="http://schemas.microsoft.com/office/powerpoint/2010/main" val="489047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4" name="Slide Number Placeholder 3"/>
          <p:cNvSpPr>
            <a:spLocks noGrp="1"/>
          </p:cNvSpPr>
          <p:nvPr>
            <p:ph type="sldNum" idx="12"/>
          </p:nvPr>
        </p:nvSpPr>
        <p:spPr/>
        <p:txBody>
          <a:bodyPr/>
          <a:lstStyle/>
          <a:p>
            <a:fld id="{00000000-1234-1234-1234-123412341234}" type="slidenum">
              <a:rPr lang="en-US" smtClean="0"/>
              <a:pPr/>
              <a:t>11</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Bent-Up Arrow 18"/>
          <p:cNvSpPr/>
          <p:nvPr/>
        </p:nvSpPr>
        <p:spPr>
          <a:xfrm rot="10800000" flipH="1">
            <a:off x="3772511" y="2619575"/>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oogle Shape;147;p18"/>
          <p:cNvGraphicFramePr/>
          <p:nvPr>
            <p:extLst>
              <p:ext uri="{D42A27DB-BD31-4B8C-83A1-F6EECF244321}">
                <p14:modId xmlns:p14="http://schemas.microsoft.com/office/powerpoint/2010/main" val="721570717"/>
              </p:ext>
            </p:extLst>
          </p:nvPr>
        </p:nvGraphicFramePr>
        <p:xfrm>
          <a:off x="9263075" y="3324207"/>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pSp>
        <p:nvGrpSpPr>
          <p:cNvPr id="23" name="Group 22"/>
          <p:cNvGrpSpPr/>
          <p:nvPr/>
        </p:nvGrpSpPr>
        <p:grpSpPr>
          <a:xfrm>
            <a:off x="-37896" y="1381592"/>
            <a:ext cx="4054263" cy="2392428"/>
            <a:chOff x="117807" y="2262700"/>
            <a:chExt cx="4054263" cy="2392428"/>
          </a:xfrm>
        </p:grpSpPr>
        <p:graphicFrame>
          <p:nvGraphicFramePr>
            <p:cNvPr id="8" name="Google Shape;147;p18"/>
            <p:cNvGraphicFramePr/>
            <p:nvPr>
              <p:extLst>
                <p:ext uri="{D42A27DB-BD31-4B8C-83A1-F6EECF244321}">
                  <p14:modId xmlns:p14="http://schemas.microsoft.com/office/powerpoint/2010/main" val="1878591864"/>
                </p:ext>
              </p:extLst>
            </p:nvPr>
          </p:nvGraphicFramePr>
          <p:xfrm>
            <a:off x="687121"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
          <p:nvSpPr>
            <p:cNvPr id="21" name="TextBox 20"/>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2" name="TextBox 21"/>
            <p:cNvSpPr txBox="1"/>
            <p:nvPr/>
          </p:nvSpPr>
          <p:spPr>
            <a:xfrm>
              <a:off x="3606322" y="3216421"/>
              <a:ext cx="565748" cy="584775"/>
            </a:xfrm>
            <a:prstGeom prst="rect">
              <a:avLst/>
            </a:prstGeom>
            <a:noFill/>
          </p:spPr>
          <p:txBody>
            <a:bodyPr wrap="square" rtlCol="0">
              <a:spAutoFit/>
            </a:bodyPr>
            <a:lstStyle/>
            <a:p>
              <a:r>
                <a:rPr lang="en-US" sz="3200" dirty="0"/>
                <a:t>)</a:t>
              </a:r>
            </a:p>
          </p:txBody>
        </p:sp>
      </p:grpSp>
      <p:grpSp>
        <p:nvGrpSpPr>
          <p:cNvPr id="12" name="Group 11"/>
          <p:cNvGrpSpPr/>
          <p:nvPr/>
        </p:nvGrpSpPr>
        <p:grpSpPr>
          <a:xfrm>
            <a:off x="3516903" y="3280323"/>
            <a:ext cx="2884236" cy="2392428"/>
            <a:chOff x="117807" y="2262700"/>
            <a:chExt cx="2884236" cy="2392428"/>
          </a:xfrm>
        </p:grpSpPr>
        <p:graphicFrame>
          <p:nvGraphicFramePr>
            <p:cNvPr id="13" name="Google Shape;147;p18"/>
            <p:cNvGraphicFramePr/>
            <p:nvPr>
              <p:extLst>
                <p:ext uri="{D42A27DB-BD31-4B8C-83A1-F6EECF244321}">
                  <p14:modId xmlns:p14="http://schemas.microsoft.com/office/powerpoint/2010/main" val="591981325"/>
                </p:ext>
              </p:extLst>
            </p:nvPr>
          </p:nvGraphicFramePr>
          <p:xfrm>
            <a:off x="687121" y="2262700"/>
            <a:ext cx="1919191" cy="2392428"/>
          </p:xfrm>
          <a:graphic>
            <a:graphicData uri="http://schemas.openxmlformats.org/drawingml/2006/table">
              <a:tbl>
                <a:tblPr firstRow="1" bandRow="1">
                  <a:tableStyleId>{284E427A-3D55-4303-BF80-6455036E1DE7}</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440921598"/>
                    </a:ext>
                  </a:extLst>
                </a:tr>
              </a:tbl>
            </a:graphicData>
          </a:graphic>
        </p:graphicFrame>
        <p:sp>
          <p:nvSpPr>
            <p:cNvPr id="14" name="TextBox 1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15" name="TextBox 14"/>
            <p:cNvSpPr txBox="1"/>
            <p:nvPr/>
          </p:nvSpPr>
          <p:spPr>
            <a:xfrm>
              <a:off x="2606312" y="3216421"/>
              <a:ext cx="395731" cy="584775"/>
            </a:xfrm>
            <a:prstGeom prst="rect">
              <a:avLst/>
            </a:prstGeom>
            <a:noFill/>
          </p:spPr>
          <p:txBody>
            <a:bodyPr wrap="square" rtlCol="0">
              <a:spAutoFit/>
            </a:bodyPr>
            <a:lstStyle/>
            <a:p>
              <a:r>
                <a:rPr lang="en-US" sz="3200" dirty="0"/>
                <a:t>)</a:t>
              </a:r>
            </a:p>
          </p:txBody>
        </p:sp>
      </p:grpSp>
      <p:sp>
        <p:nvSpPr>
          <p:cNvPr id="16" name="Bent-Up Arrow 15"/>
          <p:cNvSpPr/>
          <p:nvPr/>
        </p:nvSpPr>
        <p:spPr>
          <a:xfrm rot="5400000" flipH="1">
            <a:off x="5847397" y="2627700"/>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347481" y="1822820"/>
            <a:ext cx="2671405" cy="1594952"/>
            <a:chOff x="117807" y="2622031"/>
            <a:chExt cx="2671405" cy="1594952"/>
          </a:xfrm>
        </p:grpSpPr>
        <p:graphicFrame>
          <p:nvGraphicFramePr>
            <p:cNvPr id="18" name="Google Shape;147;p18"/>
            <p:cNvGraphicFramePr/>
            <p:nvPr>
              <p:extLst>
                <p:ext uri="{D42A27DB-BD31-4B8C-83A1-F6EECF244321}">
                  <p14:modId xmlns:p14="http://schemas.microsoft.com/office/powerpoint/2010/main" val="1436196305"/>
                </p:ext>
              </p:extLst>
            </p:nvPr>
          </p:nvGraphicFramePr>
          <p:xfrm>
            <a:off x="579733" y="2622031"/>
            <a:ext cx="1919191" cy="1594952"/>
          </p:xfrm>
          <a:graphic>
            <a:graphicData uri="http://schemas.openxmlformats.org/drawingml/2006/table">
              <a:tbl>
                <a:tblPr firstRow="1" bandRow="1">
                  <a:tableStyleId>{69C7853C-536D-4A76-A0AE-DD22124D55A5}</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27049003"/>
                    </a:ext>
                  </a:extLst>
                </a:tr>
              </a:tbl>
            </a:graphicData>
          </a:graphic>
        </p:graphicFrame>
        <p:sp>
          <p:nvSpPr>
            <p:cNvPr id="24" name="TextBox 2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5" name="TextBox 24"/>
            <p:cNvSpPr txBox="1"/>
            <p:nvPr/>
          </p:nvSpPr>
          <p:spPr>
            <a:xfrm>
              <a:off x="2491894" y="3216421"/>
              <a:ext cx="297318" cy="584775"/>
            </a:xfrm>
            <a:prstGeom prst="rect">
              <a:avLst/>
            </a:prstGeom>
            <a:noFill/>
          </p:spPr>
          <p:txBody>
            <a:bodyPr wrap="square" rtlCol="0">
              <a:spAutoFit/>
            </a:bodyPr>
            <a:lstStyle/>
            <a:p>
              <a:r>
                <a:rPr lang="en-US" sz="3200" dirty="0"/>
                <a:t>)</a:t>
              </a:r>
            </a:p>
          </p:txBody>
        </p:sp>
      </p:grpSp>
      <p:sp>
        <p:nvSpPr>
          <p:cNvPr id="26" name="Bent-Up Arrow 25"/>
          <p:cNvSpPr/>
          <p:nvPr/>
        </p:nvSpPr>
        <p:spPr>
          <a:xfrm rot="10800000" flipH="1">
            <a:off x="9018886" y="2677374"/>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9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31569" y="359699"/>
            <a:ext cx="5260044"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3214"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28494"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12</a:t>
            </a:fld>
            <a:endParaRPr lang="en-US"/>
          </a:p>
        </p:txBody>
      </p:sp>
      <p:sp>
        <p:nvSpPr>
          <p:cNvPr id="18" name="Slide Number Placeholder 8"/>
          <p:cNvSpPr txBox="1">
            <a:spLocks/>
          </p:cNvSpPr>
          <p:nvPr/>
        </p:nvSpPr>
        <p:spPr>
          <a:xfrm>
            <a:off x="9259439"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12</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Isolating data</a:t>
            </a:r>
          </a:p>
        </p:txBody>
      </p:sp>
    </p:spTree>
    <p:extLst>
      <p:ext uri="{BB962C8B-B14F-4D97-AF65-F5344CB8AC3E}">
        <p14:creationId xmlns:p14="http://schemas.microsoft.com/office/powerpoint/2010/main" val="2034022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3858179" y="2519421"/>
            <a:ext cx="3872610"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select()</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15</a:t>
            </a:fld>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helper) function)</a:t>
            </a:r>
            <a:endParaRPr sz="2800" dirty="0">
              <a:latin typeface="+mj-lt"/>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a:t>
            </a:r>
            <a:endParaRPr sz="2652"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16</a:t>
            </a:fld>
            <a:endParaRPr lang="en-US"/>
          </a:p>
        </p:txBody>
      </p:sp>
      <p:sp>
        <p:nvSpPr>
          <p:cNvPr id="23"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24"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720601097"/>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32315936"/>
              </p:ext>
            </p:extLst>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17</a:t>
            </a:fld>
            <a:endParaRPr lang="en-US"/>
          </a:p>
        </p:txBody>
      </p:sp>
    </p:spTree>
    <p:extLst>
      <p:ext uri="{BB962C8B-B14F-4D97-AF65-F5344CB8AC3E}">
        <p14:creationId xmlns:p14="http://schemas.microsoft.com/office/powerpoint/2010/main" val="3961063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4141039753"/>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westerling</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04035073"/>
              </p:ext>
            </p:extLst>
          </p:nvPr>
        </p:nvGraphicFramePr>
        <p:xfrm>
          <a:off x="7484724" y="4160718"/>
          <a:ext cx="2567326" cy="2233477"/>
        </p:xfrm>
        <a:graphic>
          <a:graphicData uri="http://schemas.openxmlformats.org/drawingml/2006/table">
            <a:tbl>
              <a:tblPr/>
              <a:tblGrid>
                <a:gridCol w="1351051">
                  <a:extLst>
                    <a:ext uri="{9D8B030D-6E8A-4147-A177-3AD203B41FA5}">
                      <a16:colId xmlns:a16="http://schemas.microsoft.com/office/drawing/2014/main" val="346107332"/>
                    </a:ext>
                  </a:extLst>
                </a:gridCol>
                <a:gridCol w="1216275">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18</a:t>
            </a:fld>
            <a:endParaRPr lang="en-US"/>
          </a:p>
        </p:txBody>
      </p:sp>
    </p:spTree>
    <p:extLst>
      <p:ext uri="{BB962C8B-B14F-4D97-AF65-F5344CB8AC3E}">
        <p14:creationId xmlns:p14="http://schemas.microsoft.com/office/powerpoint/2010/main" val="3067873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txBox="1"/>
          <p:nvPr/>
        </p:nvSpPr>
        <p:spPr>
          <a:xfrm>
            <a:off x="2012567" y="137384"/>
            <a:ext cx="8184249" cy="119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10000">
                <a:latin typeface="Helvetica"/>
                <a:ea typeface="Helvetica"/>
                <a:cs typeface="Helvetica"/>
                <a:sym typeface="Helvetica"/>
              </a:defRPr>
            </a:lvl1pPr>
          </a:lstStyle>
          <a:p>
            <a:r>
              <a:rPr sz="5000"/>
              <a:t>select() helpers</a:t>
            </a:r>
          </a:p>
        </p:txBody>
      </p:sp>
      <p:grpSp>
        <p:nvGrpSpPr>
          <p:cNvPr id="390" name="Group 390"/>
          <p:cNvGrpSpPr/>
          <p:nvPr/>
        </p:nvGrpSpPr>
        <p:grpSpPr>
          <a:xfrm>
            <a:off x="746398" y="1498600"/>
            <a:ext cx="10636669" cy="3860800"/>
            <a:chOff x="0" y="0"/>
            <a:chExt cx="21273337" cy="7721600"/>
          </a:xfrm>
        </p:grpSpPr>
        <p:pic>
          <p:nvPicPr>
            <p:cNvPr id="386" name="data-transformation.png"/>
            <p:cNvPicPr>
              <a:picLocks noChangeAspect="1"/>
            </p:cNvPicPr>
            <p:nvPr/>
          </p:nvPicPr>
          <p:blipFill>
            <a:blip r:embed="rId3"/>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4"/>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
        <p:nvSpPr>
          <p:cNvPr id="3" name="Slide Number Placeholder 2"/>
          <p:cNvSpPr>
            <a:spLocks noGrp="1"/>
          </p:cNvSpPr>
          <p:nvPr>
            <p:ph type="sldNum" sz="quarter" idx="2"/>
          </p:nvPr>
        </p:nvSpPr>
        <p:spPr/>
        <p:txBody>
          <a:bodyPr/>
          <a:lstStyle/>
          <a:p>
            <a:fld id="{86CB4B4D-7CA3-9044-876B-883B54F8677D}" type="slidenum">
              <a:rPr lang="en-US" smtClean="0"/>
              <a:t>19</a:t>
            </a:fld>
            <a:endParaRPr lang="en-US"/>
          </a:p>
        </p:txBody>
      </p:sp>
    </p:spTree>
    <p:extLst>
      <p:ext uri="{BB962C8B-B14F-4D97-AF65-F5344CB8AC3E}">
        <p14:creationId xmlns:p14="http://schemas.microsoft.com/office/powerpoint/2010/main" val="278475525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2</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40318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2400" dirty="0"/>
              <a:t>Learn how to use dplyr to transform data frames</a:t>
            </a:r>
          </a:p>
          <a:p>
            <a:pPr marL="514350" indent="-514350">
              <a:buAutoNum type="arabicPeriod"/>
            </a:pPr>
            <a:r>
              <a:rPr lang="en-US" sz="2400" dirty="0"/>
              <a:t>Appreciate the role of piping in facilitating data transformation</a:t>
            </a:r>
          </a:p>
          <a:p>
            <a:pPr marL="514350" indent="-514350">
              <a:buAutoNum type="arabicPeriod"/>
            </a:pPr>
            <a:endParaRPr lang="en-US" sz="2400" dirty="0"/>
          </a:p>
          <a:p>
            <a:r>
              <a:rPr lang="en-US" sz="3200" dirty="0"/>
              <a:t>Objectives</a:t>
            </a:r>
          </a:p>
          <a:p>
            <a:pPr marL="514350" indent="-514350">
              <a:buAutoNum type="arabicPeriod"/>
            </a:pPr>
            <a:r>
              <a:rPr lang="en-US" sz="2400" dirty="0"/>
              <a:t>List the major forms of data transformation implemented in dplyr</a:t>
            </a:r>
          </a:p>
          <a:p>
            <a:pPr marL="514350" indent="-514350">
              <a:buAutoNum type="arabicPeriod"/>
            </a:pPr>
            <a:r>
              <a:rPr lang="en-US" sz="2400" dirty="0"/>
              <a:t>Use code templates with dplyr functions to tidy a raw data set</a:t>
            </a:r>
          </a:p>
          <a:p>
            <a:pPr marL="514350" indent="-514350">
              <a:buAutoNum type="arabicPeriod"/>
            </a:pPr>
            <a:r>
              <a:rPr lang="en-US" sz="2400" dirty="0"/>
              <a:t>Use the pipe operator to pass the output of one function as an input to the next function</a:t>
            </a:r>
          </a:p>
          <a:p>
            <a:pPr marL="514350" indent="-514350">
              <a:buAutoNum type="arabicPeriod"/>
            </a:pPr>
            <a:r>
              <a:rPr lang="en-US" sz="2400" dirty="0"/>
              <a:t>Create new calculated columns not found in the original data frame</a:t>
            </a:r>
          </a:p>
        </p:txBody>
      </p:sp>
    </p:spTree>
    <p:extLst>
      <p:ext uri="{BB962C8B-B14F-4D97-AF65-F5344CB8AC3E}">
        <p14:creationId xmlns:p14="http://schemas.microsoft.com/office/powerpoint/2010/main" val="3183693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Alter the code to select just the </a:t>
            </a:r>
            <a:r>
              <a:rPr lang="en-US" sz="3200" dirty="0" err="1">
                <a:solidFill>
                  <a:srgbClr val="005493"/>
                </a:solidFill>
                <a:latin typeface="Consolas" panose="020B0609020204030204" pitchFamily="49" charset="0"/>
              </a:rPr>
              <a:t>first_name</a:t>
            </a:r>
            <a:r>
              <a:rPr lang="en-US" sz="3200" b="1" dirty="0">
                <a:solidFill>
                  <a:srgbClr val="005493"/>
                </a:solidFill>
              </a:rPr>
              <a:t> </a:t>
            </a:r>
            <a:r>
              <a:rPr lang="en-US" sz="3200" dirty="0">
                <a:solidFill>
                  <a:srgbClr val="005493"/>
                </a:solidFill>
                <a:latin typeface="Calibri"/>
                <a:ea typeface="Calibri"/>
                <a:cs typeface="Calibri"/>
                <a:sym typeface="Calibri"/>
              </a:rPr>
              <a:t>column from </a:t>
            </a:r>
            <a:r>
              <a:rPr lang="en-US" sz="3200" dirty="0" err="1">
                <a:solidFill>
                  <a:srgbClr val="005493"/>
                </a:solidFill>
                <a:latin typeface="Consolas" panose="020B0609020204030204" pitchFamily="49" charset="0"/>
                <a:ea typeface="Calibri"/>
                <a:cs typeface="Calibri"/>
                <a:sym typeface="Calibri"/>
              </a:rPr>
              <a:t>covid_testing</a:t>
            </a:r>
            <a:endParaRPr lang="en-US" sz="3200" dirty="0">
              <a:solidFill>
                <a:srgbClr val="005493"/>
              </a:solidFill>
              <a:latin typeface="Consolas" panose="020B0609020204030204" pitchFamily="49" charset="0"/>
              <a:ea typeface="Calibri"/>
              <a:cs typeface="Calibri"/>
              <a:sym typeface="Calibri"/>
            </a:endParaRPr>
          </a:p>
          <a:p>
            <a:pPr marL="521153" indent="-514350">
              <a:buClr>
                <a:schemeClr val="accent1">
                  <a:lumMod val="75000"/>
                </a:schemeClr>
              </a:buClr>
              <a:buFont typeface="Arial" panose="020B0604020202020204" pitchFamily="34" charset="0"/>
              <a:buChar char="•"/>
            </a:pPr>
            <a:endParaRPr lang="en-US" sz="3200" dirty="0">
              <a:solidFill>
                <a:srgbClr val="005493"/>
              </a:solidFill>
              <a:latin typeface="Calibri"/>
              <a:ea typeface="Calibri"/>
              <a:cs typeface="Calibri"/>
              <a:sym typeface="Calibri"/>
            </a:endParaRPr>
          </a:p>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Use the second code chunk to see if you can remove the </a:t>
            </a:r>
            <a:r>
              <a:rPr lang="en-US" sz="3200" dirty="0" err="1">
                <a:solidFill>
                  <a:srgbClr val="005493"/>
                </a:solidFill>
                <a:latin typeface="Consolas" panose="020B0609020204030204" pitchFamily="49" charset="0"/>
              </a:rPr>
              <a:t>first_name</a:t>
            </a:r>
            <a:r>
              <a:rPr lang="en-US" sz="3200" dirty="0">
                <a:solidFill>
                  <a:srgbClr val="005493"/>
                </a:solidFill>
                <a:latin typeface="Calibri"/>
                <a:ea typeface="Calibri"/>
                <a:cs typeface="Calibri"/>
                <a:sym typeface="Calibri"/>
              </a:rPr>
              <a:t> column</a:t>
            </a:r>
          </a:p>
          <a:p>
            <a:pPr marL="6803">
              <a:buClr>
                <a:schemeClr val="accent1">
                  <a:lumMod val="75000"/>
                </a:schemeClr>
              </a:buClr>
            </a:pPr>
            <a:endParaRPr sz="3200" dirty="0">
              <a:latin typeface="Calibri"/>
              <a:ea typeface="Calibri"/>
              <a:cs typeface="Calibri"/>
              <a:sym typeface="Calibri"/>
            </a:endParaRPr>
          </a:p>
        </p:txBody>
      </p:sp>
      <p:sp>
        <p:nvSpPr>
          <p:cNvPr id="8" name="Rectangle 7"/>
          <p:cNvSpPr/>
          <p:nvPr/>
        </p:nvSpPr>
        <p:spPr>
          <a:xfrm>
            <a:off x="-235885" y="4598577"/>
            <a:ext cx="12503150" cy="584775"/>
          </a:xfrm>
          <a:prstGeom prst="rect">
            <a:avLst/>
          </a:prstGeom>
        </p:spPr>
        <p:txBody>
          <a:bodyPr wrap="square">
            <a:spAutoFit/>
          </a:bodyPr>
          <a:lstStyle/>
          <a:p>
            <a:pPr marL="6803" lvl="0" algn="ctr">
              <a:spcBef>
                <a:spcPts val="2737"/>
              </a:spcBef>
              <a:buClr>
                <a:srgbClr val="4F81BD"/>
              </a:buClr>
            </a:pP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covid_testing_2 &lt;- select(</a:t>
            </a:r>
            <a:r>
              <a:rPr lang="en-US" sz="3200" dirty="0" err="1">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 _____)</a:t>
            </a:r>
          </a:p>
        </p:txBody>
      </p:sp>
      <p:sp>
        <p:nvSpPr>
          <p:cNvPr id="7" name="Slide Number Placeholder 6"/>
          <p:cNvSpPr>
            <a:spLocks noGrp="1"/>
          </p:cNvSpPr>
          <p:nvPr>
            <p:ph type="sldNum" sz="quarter" idx="12"/>
          </p:nvPr>
        </p:nvSpPr>
        <p:spPr>
          <a:xfrm>
            <a:off x="11686853" y="6377940"/>
            <a:ext cx="328773" cy="382455"/>
          </a:xfrm>
        </p:spPr>
        <p:txBody>
          <a:bodyPr/>
          <a:lstStyle/>
          <a:p>
            <a:fld id="{E7EBC154-6848-214C-B925-399887F0DE31}" type="slidenum">
              <a:rPr lang="en-US" smtClean="0">
                <a:solidFill>
                  <a:prstClr val="black">
                    <a:lumMod val="95000"/>
                    <a:lumOff val="5000"/>
                  </a:prstClr>
                </a:solidFill>
              </a:rPr>
              <a:pPr/>
              <a:t>20</a:t>
            </a:fld>
            <a:endParaRPr lang="en-US" dirty="0">
              <a:solidFill>
                <a:prstClr val="black">
                  <a:lumMod val="95000"/>
                  <a:lumOff val="5000"/>
                </a:prstClr>
              </a:solidFill>
            </a:endParaRPr>
          </a:p>
        </p:txBody>
      </p:sp>
    </p:spTree>
    <p:extLst>
      <p:ext uri="{BB962C8B-B14F-4D97-AF65-F5344CB8AC3E}">
        <p14:creationId xmlns:p14="http://schemas.microsoft.com/office/powerpoint/2010/main" val="3409866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
        <p:nvSpPr>
          <p:cNvPr id="2" name="Slide Number Placeholder 1"/>
          <p:cNvSpPr>
            <a:spLocks noGrp="1"/>
          </p:cNvSpPr>
          <p:nvPr>
            <p:ph type="sldNum" idx="12"/>
          </p:nvPr>
        </p:nvSpPr>
        <p:spPr/>
        <p:txBody>
          <a:bodyPr/>
          <a:lstStyle/>
          <a:p>
            <a:fld id="{00000000-1234-1234-1234-123412341234}"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466582155"/>
              </p:ext>
            </p:extLst>
          </p:nvPr>
        </p:nvGraphicFramePr>
        <p:xfrm>
          <a:off x="1064973" y="2557823"/>
          <a:ext cx="4019961" cy="3296832"/>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609096545"/>
              </p:ext>
            </p:extLst>
          </p:nvPr>
        </p:nvGraphicFramePr>
        <p:xfrm>
          <a:off x="7283202" y="2847899"/>
          <a:ext cx="4019961" cy="1358340"/>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22</a:t>
            </a:fld>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00816" y="359699"/>
            <a:ext cx="5290797"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6811" y="3458139"/>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32091" y="3435235"/>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23</a:t>
            </a:fld>
            <a:endParaRPr lang="en-US"/>
          </a:p>
        </p:txBody>
      </p:sp>
    </p:spTree>
    <p:extLst>
      <p:ext uri="{BB962C8B-B14F-4D97-AF65-F5344CB8AC3E}">
        <p14:creationId xmlns:p14="http://schemas.microsoft.com/office/powerpoint/2010/main" val="68796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24</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extLst>
                <p:ext uri="{D42A27DB-BD31-4B8C-83A1-F6EECF244321}">
                  <p14:modId xmlns:p14="http://schemas.microsoft.com/office/powerpoint/2010/main" val="3762702151"/>
                </p:ext>
              </p:extLst>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extLst>
                <p:ext uri="{D42A27DB-BD31-4B8C-83A1-F6EECF244321}">
                  <p14:modId xmlns:p14="http://schemas.microsoft.com/office/powerpoint/2010/main" val="2099745212"/>
                </p:ext>
              </p:extLst>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7398690" y="3519615"/>
            <a:ext cx="4443279" cy="1545366"/>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dirty="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25</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902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aphicFrame>
        <p:nvGraphicFramePr>
          <p:cNvPr id="7" name="Table 6"/>
          <p:cNvGraphicFramePr>
            <a:graphicFrameLocks noGrp="1"/>
          </p:cNvGraphicFramePr>
          <p:nvPr>
            <p:extLst>
              <p:ext uri="{D42A27DB-BD31-4B8C-83A1-F6EECF244321}">
                <p14:modId xmlns:p14="http://schemas.microsoft.com/office/powerpoint/2010/main" val="787045259"/>
              </p:ext>
            </p:extLst>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077557456"/>
              </p:ext>
            </p:extLst>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sp>
        <p:nvSpPr>
          <p:cNvPr id="10" name="Slide Number Placeholder 9"/>
          <p:cNvSpPr>
            <a:spLocks noGrp="1"/>
          </p:cNvSpPr>
          <p:nvPr>
            <p:ph type="sldNum" idx="12"/>
          </p:nvPr>
        </p:nvSpPr>
        <p:spPr/>
        <p:txBody>
          <a:bodyPr/>
          <a:lstStyle/>
          <a:p>
            <a:fld id="{00000000-1234-1234-1234-123412341234}" type="slidenum">
              <a:rPr lang="en-US" smtClean="0"/>
              <a:pPr/>
              <a:t>26</a:t>
            </a:fld>
            <a:endParaRPr lang="en-US"/>
          </a:p>
        </p:txBody>
      </p:sp>
      <p:graphicFrame>
        <p:nvGraphicFramePr>
          <p:cNvPr id="20" name="Table 19"/>
          <p:cNvGraphicFramePr>
            <a:graphicFrameLocks noGrp="1"/>
          </p:cNvGraphicFramePr>
          <p:nvPr>
            <p:extLst>
              <p:ext uri="{D42A27DB-BD31-4B8C-83A1-F6EECF244321}">
                <p14:modId xmlns:p14="http://schemas.microsoft.com/office/powerpoint/2010/main" val="3648992827"/>
              </p:ext>
            </p:extLst>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3071829116"/>
              </p:ext>
            </p:extLst>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363752447"/>
              </p:ext>
            </p:extLst>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20" name="Table 19"/>
          <p:cNvGraphicFramePr>
            <a:graphicFrameLocks noGrp="1"/>
          </p:cNvGraphicFramePr>
          <p:nvPr>
            <p:extLst>
              <p:ext uri="{D42A27DB-BD31-4B8C-83A1-F6EECF244321}">
                <p14:modId xmlns:p14="http://schemas.microsoft.com/office/powerpoint/2010/main" val="3115097070"/>
              </p:ext>
            </p:extLst>
          </p:nvPr>
        </p:nvGraphicFramePr>
        <p:xfrm>
          <a:off x="1291862" y="3573364"/>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27</a:t>
            </a:fld>
            <a:endParaRPr lang="en-US"/>
          </a:p>
        </p:txBody>
      </p:sp>
    </p:spTree>
    <p:extLst>
      <p:ext uri="{BB962C8B-B14F-4D97-AF65-F5344CB8AC3E}">
        <p14:creationId xmlns:p14="http://schemas.microsoft.com/office/powerpoint/2010/main" val="2792427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7" y="2201670"/>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945162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730648011"/>
              </p:ext>
            </p:extLst>
          </p:nvPr>
        </p:nvGraphicFramePr>
        <p:xfrm>
          <a:off x="206477"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057091616"/>
              </p:ext>
            </p:extLst>
          </p:nvPr>
        </p:nvGraphicFramePr>
        <p:xfrm>
          <a:off x="6358212"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sp>
        <p:nvSpPr>
          <p:cNvPr id="5" name="Slide Number Placeholder 4"/>
          <p:cNvSpPr>
            <a:spLocks noGrp="1"/>
          </p:cNvSpPr>
          <p:nvPr>
            <p:ph type="sldNum" idx="12"/>
          </p:nvPr>
        </p:nvSpPr>
        <p:spPr/>
        <p:txBody>
          <a:bodyPr/>
          <a:lstStyle/>
          <a:p>
            <a:fld id="{00000000-1234-1234-1234-123412341234}" type="slidenum">
              <a:rPr lang="en-US" smtClean="0"/>
              <a:pPr/>
              <a:t>28</a:t>
            </a:fld>
            <a:endParaRPr lang="en-US"/>
          </a:p>
        </p:txBody>
      </p:sp>
    </p:spTree>
    <p:extLst>
      <p:ext uri="{BB962C8B-B14F-4D97-AF65-F5344CB8AC3E}">
        <p14:creationId xmlns:p14="http://schemas.microsoft.com/office/powerpoint/2010/main" val="1510262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29</a:t>
            </a:fld>
            <a:endParaRPr lang="en-US"/>
          </a:p>
        </p:txBody>
      </p:sp>
    </p:spTree>
    <p:extLst>
      <p:ext uri="{BB962C8B-B14F-4D97-AF65-F5344CB8AC3E}">
        <p14:creationId xmlns:p14="http://schemas.microsoft.com/office/powerpoint/2010/main" val="337205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1665962" y="614555"/>
            <a:ext cx="6256750" cy="777536"/>
          </a:xfrm>
        </p:spPr>
        <p:txBody>
          <a:bodyPr/>
          <a:lstStyle/>
          <a:p>
            <a:r>
              <a:rPr lang="en-US" dirty="0"/>
              <a:t>Typical Data Science Pipeline</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ounded Rectangle 3"/>
          <p:cNvSpPr/>
          <p:nvPr/>
        </p:nvSpPr>
        <p:spPr>
          <a:xfrm>
            <a:off x="3040503" y="4341917"/>
            <a:ext cx="884225" cy="574268"/>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Tidy</a:t>
            </a:r>
          </a:p>
        </p:txBody>
      </p:sp>
      <p:sp>
        <p:nvSpPr>
          <p:cNvPr id="5" name="Slide Number Placeholder 4"/>
          <p:cNvSpPr>
            <a:spLocks noGrp="1"/>
          </p:cNvSpPr>
          <p:nvPr>
            <p:ph type="sldNum" idx="12"/>
          </p:nvPr>
        </p:nvSpPr>
        <p:spPr>
          <a:xfrm>
            <a:off x="9291949" y="6467657"/>
            <a:ext cx="2804134" cy="342964"/>
          </a:xfrm>
        </p:spPr>
        <p:txBody>
          <a:bodyPr/>
          <a:lstStyle/>
          <a:p>
            <a:fld id="{00000000-1234-1234-1234-123412341234}" type="slidenum">
              <a:rPr lang="en-US" smtClean="0"/>
              <a:pPr/>
              <a:t>3</a:t>
            </a:fld>
            <a:endParaRPr lang="en-US" dirty="0"/>
          </a:p>
        </p:txBody>
      </p:sp>
      <p:sp>
        <p:nvSpPr>
          <p:cNvPr id="9" name="Rounded Rectangle 8"/>
          <p:cNvSpPr/>
          <p:nvPr/>
        </p:nvSpPr>
        <p:spPr>
          <a:xfrm>
            <a:off x="4420665" y="5043984"/>
            <a:ext cx="1918490" cy="452690"/>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Transform</a:t>
            </a:r>
          </a:p>
        </p:txBody>
      </p:sp>
    </p:spTree>
    <p:extLst>
      <p:ext uri="{BB962C8B-B14F-4D97-AF65-F5344CB8AC3E}">
        <p14:creationId xmlns:p14="http://schemas.microsoft.com/office/powerpoint/2010/main" val="2404287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3645425937"/>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5270501" y="3046663"/>
            <a:ext cx="1798971" cy="764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r>
              <a:rPr sz="3750" dirty="0">
                <a:latin typeface="Consolas" panose="020B0609020204030204" pitchFamily="49" charset="0"/>
              </a:rPr>
              <a:t>1 == 1</a:t>
            </a: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31</a:t>
            </a:fld>
            <a:endParaRPr lang="en-US"/>
          </a:p>
        </p:txBody>
      </p:sp>
    </p:spTree>
    <p:extLst>
      <p:ext uri="{BB962C8B-B14F-4D97-AF65-F5344CB8AC3E}">
        <p14:creationId xmlns:p14="http://schemas.microsoft.com/office/powerpoint/2010/main" val="121777473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4636461" y="3046663"/>
            <a:ext cx="3067049" cy="764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pPr algn="ctr"/>
            <a:r>
              <a:rPr lang="en-US" sz="3750" dirty="0">
                <a:latin typeface="Consolas" panose="020B0609020204030204" pitchFamily="49" charset="0"/>
              </a:rPr>
              <a:t>3</a:t>
            </a:r>
            <a:r>
              <a:rPr sz="3750" dirty="0">
                <a:latin typeface="Consolas" panose="020B0609020204030204" pitchFamily="49" charset="0"/>
              </a:rPr>
              <a:t> </a:t>
            </a:r>
            <a:r>
              <a:rPr lang="en-US" sz="3750" dirty="0">
                <a:latin typeface="Consolas" panose="020B0609020204030204" pitchFamily="49" charset="0"/>
              </a:rPr>
              <a:t>!=</a:t>
            </a:r>
            <a:r>
              <a:rPr sz="3750" dirty="0">
                <a:latin typeface="Consolas" panose="020B0609020204030204" pitchFamily="49" charset="0"/>
              </a:rPr>
              <a:t> </a:t>
            </a:r>
            <a:r>
              <a:rPr lang="en-US" sz="3750" dirty="0">
                <a:latin typeface="Consolas" panose="020B0609020204030204" pitchFamily="49" charset="0"/>
              </a:rPr>
              <a:t>1</a:t>
            </a:r>
            <a:endParaRPr sz="3750" dirty="0">
              <a:latin typeface="Consolas" panose="020B0609020204030204" pitchFamily="49" charset="0"/>
            </a:endParaRP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32</a:t>
            </a:fld>
            <a:endParaRPr lang="en-US"/>
          </a:p>
        </p:txBody>
      </p:sp>
    </p:spTree>
    <p:extLst>
      <p:ext uri="{BB962C8B-B14F-4D97-AF65-F5344CB8AC3E}">
        <p14:creationId xmlns:p14="http://schemas.microsoft.com/office/powerpoint/2010/main" val="258866232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12819" y="5835130"/>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idx="12"/>
          </p:nvPr>
        </p:nvSpPr>
        <p:spPr>
          <a:xfrm>
            <a:off x="9291808" y="6327837"/>
            <a:ext cx="2804134" cy="342964"/>
          </a:xfrm>
        </p:spPr>
        <p:txBody>
          <a:bodyPr/>
          <a:lstStyle/>
          <a:p>
            <a:fld id="{00000000-1234-1234-1234-123412341234}" type="slidenum">
              <a:rPr lang="en-US" smtClean="0"/>
              <a:pPr/>
              <a:t>33</a:t>
            </a:fld>
            <a:endParaRPr lang="en-US" dirty="0"/>
          </a:p>
        </p:txBody>
      </p:sp>
    </p:spTree>
    <p:extLst>
      <p:ext uri="{BB962C8B-B14F-4D97-AF65-F5344CB8AC3E}">
        <p14:creationId xmlns:p14="http://schemas.microsoft.com/office/powerpoint/2010/main" val="3108233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34</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Arial" panose="020B0604020202020204" pitchFamily="34" charset="0"/>
                <a:cs typeface="Arial" panose="020B0604020202020204" pitchFamily="34" charset="0"/>
              </a:rPr>
              <a:t>Your Turn 3</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Arial" panose="020B0604020202020204" pitchFamily="34" charset="0"/>
                <a:ea typeface="Calibri"/>
                <a:cs typeface="Arial" panose="020B0604020202020204" pitchFamily="34" charset="0"/>
                <a:sym typeface="Calibri"/>
              </a:rPr>
              <a:t>Use filter() with the logical operators to find:</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a:solidFill>
                <a:srgbClr val="005493"/>
              </a:solidFill>
              <a:latin typeface="Arial" panose="020B0604020202020204" pitchFamily="34" charset="0"/>
              <a:ea typeface="Calibri"/>
              <a:cs typeface="Arial" panose="020B0604020202020204" pitchFamily="34" charset="0"/>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Every test for patients </a:t>
            </a:r>
            <a:r>
              <a:rPr lang="en-US" sz="2800" b="1" dirty="0">
                <a:solidFill>
                  <a:srgbClr val="005493"/>
                </a:solidFill>
                <a:latin typeface="Arial" panose="020B0604020202020204" pitchFamily="34" charset="0"/>
                <a:ea typeface="Calibri"/>
                <a:cs typeface="Arial" panose="020B0604020202020204" pitchFamily="34" charset="0"/>
                <a:sym typeface="Calibri"/>
              </a:rPr>
              <a:t>over age 80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testing where the demographic group (</a:t>
            </a:r>
            <a:r>
              <a:rPr lang="en-US" sz="2800" dirty="0" err="1">
                <a:solidFill>
                  <a:srgbClr val="005493"/>
                </a:solidFill>
                <a:latin typeface="Arial" panose="020B0604020202020204" pitchFamily="34" charset="0"/>
                <a:ea typeface="Calibri"/>
                <a:cs typeface="Arial" panose="020B0604020202020204" pitchFamily="34" charset="0"/>
                <a:sym typeface="Calibri"/>
              </a:rPr>
              <a:t>demo_group</a:t>
            </a:r>
            <a:r>
              <a:rPr lang="en-US" sz="2800" dirty="0">
                <a:solidFill>
                  <a:srgbClr val="005493"/>
                </a:solidFill>
                <a:latin typeface="Arial" panose="020B0604020202020204" pitchFamily="34" charset="0"/>
                <a:ea typeface="Calibri"/>
                <a:cs typeface="Arial" panose="020B0604020202020204" pitchFamily="34" charset="0"/>
                <a:sym typeface="Calibri"/>
              </a:rPr>
              <a:t>) is </a:t>
            </a:r>
            <a:r>
              <a:rPr lang="en-US" sz="2800" b="1" dirty="0">
                <a:solidFill>
                  <a:srgbClr val="005493"/>
                </a:solidFill>
                <a:latin typeface="Arial" panose="020B0604020202020204" pitchFamily="34" charset="0"/>
                <a:ea typeface="Calibri"/>
                <a:cs typeface="Arial" panose="020B0604020202020204" pitchFamily="34" charset="0"/>
                <a:sym typeface="Calibri"/>
              </a:rPr>
              <a:t>equal to "client"</a:t>
            </a:r>
          </a:p>
        </p:txBody>
      </p:sp>
    </p:spTree>
    <p:extLst>
      <p:ext uri="{BB962C8B-B14F-4D97-AF65-F5344CB8AC3E}">
        <p14:creationId xmlns:p14="http://schemas.microsoft.com/office/powerpoint/2010/main" val="2977130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536950" y="2560061"/>
            <a:ext cx="4671041"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arrange()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35</a:t>
            </a:fld>
            <a:endParaRPr lang="en-US"/>
          </a:p>
        </p:txBody>
      </p:sp>
    </p:spTree>
    <p:extLst>
      <p:ext uri="{BB962C8B-B14F-4D97-AF65-F5344CB8AC3E}">
        <p14:creationId xmlns:p14="http://schemas.microsoft.com/office/powerpoint/2010/main" val="143808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36</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757298106"/>
              </p:ext>
            </p:extLst>
          </p:nvPr>
        </p:nvGraphicFramePr>
        <p:xfrm>
          <a:off x="170751" y="2693422"/>
          <a:ext cx="5378884" cy="2671130"/>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5154971"/>
              </p:ext>
            </p:extLst>
          </p:nvPr>
        </p:nvGraphicFramePr>
        <p:xfrm>
          <a:off x="6704901" y="2694447"/>
          <a:ext cx="5378884" cy="2671125"/>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800" dirty="0">
                  <a:solidFill>
                    <a:srgbClr val="FFFFFF"/>
                  </a:solidFill>
                  <a:latin typeface="Trebuchet MS"/>
                  <a:ea typeface="Calibri"/>
                  <a:cs typeface="Calibri"/>
                  <a:sym typeface="Trebuchet MS"/>
                </a:rPr>
                <a:t> </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 name="Slide Number Placeholder 1"/>
          <p:cNvSpPr>
            <a:spLocks noGrp="1"/>
          </p:cNvSpPr>
          <p:nvPr>
            <p:ph type="sldNum" idx="12"/>
          </p:nvPr>
        </p:nvSpPr>
        <p:spPr/>
        <p:txBody>
          <a:bodyPr/>
          <a:lstStyle/>
          <a:p>
            <a:fld id="{00000000-1234-1234-1234-123412341234}" type="slidenum">
              <a:rPr lang="en-US" smtClean="0"/>
              <a:pPr/>
              <a:t>37</a:t>
            </a:fld>
            <a:endParaRPr lang="en-US"/>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3927780260"/>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920912751"/>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38</a:t>
            </a:fld>
            <a:endParaRPr lang="en-US"/>
          </a:p>
        </p:txBody>
      </p:sp>
    </p:spTree>
    <p:extLst>
      <p:ext uri="{BB962C8B-B14F-4D97-AF65-F5344CB8AC3E}">
        <p14:creationId xmlns:p14="http://schemas.microsoft.com/office/powerpoint/2010/main" val="2254248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64343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014618738"/>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392610466"/>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39</a:t>
            </a:fld>
            <a:endParaRPr lang="en-US"/>
          </a:p>
        </p:txBody>
      </p:sp>
    </p:spTree>
    <p:extLst>
      <p:ext uri="{BB962C8B-B14F-4D97-AF65-F5344CB8AC3E}">
        <p14:creationId xmlns:p14="http://schemas.microsoft.com/office/powerpoint/2010/main" val="2757166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3539430"/>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 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 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 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
        <p:nvSpPr>
          <p:cNvPr id="5" name="Rectangle 4"/>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a:solidFill>
                <a:prstClr val="black">
                  <a:lumMod val="95000"/>
                  <a:lumOff val="5000"/>
                </a:prstClr>
              </a:solidFill>
            </a:endParaRP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40</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Arial" panose="020B0604020202020204" pitchFamily="34" charset="0"/>
                <a:cs typeface="Arial" panose="020B0604020202020204" pitchFamily="34" charset="0"/>
              </a:rPr>
              <a:t>Your Turn 4</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350" marR="2540">
              <a:lnSpc>
                <a:spcPct val="124848"/>
              </a:lnSpc>
            </a:pPr>
            <a:r>
              <a:rPr lang="en-US" sz="3200">
                <a:solidFill>
                  <a:srgbClr val="005493"/>
                </a:solidFill>
                <a:ea typeface="Calibri"/>
                <a:sym typeface="Calibri"/>
              </a:rPr>
              <a:t>The column </a:t>
            </a:r>
            <a:r>
              <a:rPr lang="en-US" sz="3200">
                <a:solidFill>
                  <a:srgbClr val="005493"/>
                </a:solidFill>
                <a:latin typeface="Consolas"/>
                <a:ea typeface="Calibri"/>
                <a:sym typeface="Calibri"/>
              </a:rPr>
              <a:t>ct_value</a:t>
            </a:r>
            <a:r>
              <a:rPr lang="en-US" sz="3200">
                <a:solidFill>
                  <a:srgbClr val="005493"/>
                </a:solidFill>
                <a:ea typeface="Calibri"/>
                <a:sym typeface="Calibri"/>
              </a:rPr>
              <a:t> contains the cycle threshold (Ct) </a:t>
            </a:r>
            <a:r>
              <a:rPr lang="en-US" sz="3200" dirty="0">
                <a:solidFill>
                  <a:srgbClr val="005493"/>
                </a:solidFill>
                <a:ea typeface="Calibri"/>
                <a:sym typeface="Calibri"/>
              </a:rPr>
              <a:t>for the real-time PCR that generated the final result.</a:t>
            </a:r>
            <a:endParaRPr lang="en-US" sz="3600" dirty="0">
              <a:solidFill>
                <a:srgbClr val="005493"/>
              </a:solidFill>
              <a:ea typeface="Calibri"/>
            </a:endParaRPr>
          </a:p>
          <a:p>
            <a:pPr marL="6350" marR="2540">
              <a:lnSpc>
                <a:spcPct val="124848"/>
              </a:lnSpc>
            </a:pPr>
            <a:endParaRPr lang="en-US" sz="2800" dirty="0">
              <a:solidFill>
                <a:srgbClr val="005493"/>
              </a:solidFill>
              <a:latin typeface="Arial" panose="020B0604020202020204" pitchFamily="34" charset="0"/>
              <a:ea typeface="Calibri"/>
              <a:cs typeface="Arial" panose="020B0604020202020204" pitchFamily="34" charset="0"/>
            </a:endParaRPr>
          </a:p>
          <a:p>
            <a:pPr marL="6350" marR="2540">
              <a:lnSpc>
                <a:spcPct val="124848"/>
              </a:lnSpc>
            </a:pPr>
            <a:r>
              <a:rPr lang="en-US" sz="2800" dirty="0">
                <a:solidFill>
                  <a:srgbClr val="005493"/>
                </a:solidFill>
                <a:latin typeface="Arial" panose="020B0604020202020204" pitchFamily="34" charset="0"/>
                <a:ea typeface="Calibri"/>
                <a:cs typeface="Arial" panose="020B0604020202020204" pitchFamily="34" charset="0"/>
                <a:sym typeface="Calibri"/>
              </a:rPr>
              <a:t>How might you use </a:t>
            </a:r>
            <a:r>
              <a:rPr lang="en-US" sz="2800" dirty="0">
                <a:solidFill>
                  <a:srgbClr val="005493"/>
                </a:solidFill>
                <a:latin typeface="Consolas" panose="020B0609020204030204" pitchFamily="49" charset="0"/>
                <a:ea typeface="Calibri"/>
                <a:cs typeface="Arial" panose="020B0604020202020204" pitchFamily="34" charset="0"/>
                <a:sym typeface="Calibri"/>
              </a:rPr>
              <a:t>arrange() </a:t>
            </a:r>
            <a:r>
              <a:rPr lang="en-US" sz="2800" dirty="0">
                <a:solidFill>
                  <a:srgbClr val="005493"/>
                </a:solidFill>
                <a:latin typeface="Arial" panose="020B0604020202020204" pitchFamily="34" charset="0"/>
                <a:ea typeface="Calibri"/>
                <a:cs typeface="Arial" panose="020B0604020202020204" pitchFamily="34" charset="0"/>
                <a:sym typeface="Calibri"/>
              </a:rPr>
              <a:t>to determine the highest and lowest Ct result in the dataset? </a:t>
            </a:r>
            <a:endParaRPr lang="en-US" sz="2800" dirty="0">
              <a:solidFill>
                <a:srgbClr val="005493"/>
              </a:solidFill>
              <a:latin typeface="Arial" panose="020B0604020202020204" pitchFamily="34" charset="0"/>
              <a:ea typeface="Calibri"/>
              <a:cs typeface="Arial" panose="020B0604020202020204" pitchFamily="34" charset="0"/>
            </a:endParaRPr>
          </a:p>
        </p:txBody>
      </p:sp>
    </p:spTree>
    <p:extLst>
      <p:ext uri="{BB962C8B-B14F-4D97-AF65-F5344CB8AC3E}">
        <p14:creationId xmlns:p14="http://schemas.microsoft.com/office/powerpoint/2010/main" val="1129948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4"/>
          </p:nvPr>
        </p:nvSpPr>
        <p:spPr/>
        <p:txBody>
          <a:bodyPr/>
          <a:lstStyle/>
          <a:p>
            <a:endParaRPr lang="en-US"/>
          </a:p>
        </p:txBody>
      </p:sp>
      <p:sp>
        <p:nvSpPr>
          <p:cNvPr id="7" name="Slide Number Placeholder 6"/>
          <p:cNvSpPr>
            <a:spLocks noGrp="1"/>
          </p:cNvSpPr>
          <p:nvPr>
            <p:ph type="sldNum" idx="4294967295"/>
          </p:nvPr>
        </p:nvSpPr>
        <p:spPr>
          <a:xfrm>
            <a:off x="9388475" y="6378575"/>
            <a:ext cx="2803525" cy="342900"/>
          </a:xfrm>
          <a:prstGeom prst="rect">
            <a:avLst/>
          </a:prstGeom>
        </p:spPr>
        <p:txBody>
          <a:bodyPr/>
          <a:lstStyle/>
          <a:p>
            <a:fld id="{E7EBC154-6848-214C-B925-399887F0DE31}" type="slidenum">
              <a:rPr lang="en-US" smtClean="0">
                <a:solidFill>
                  <a:prstClr val="black">
                    <a:lumMod val="95000"/>
                    <a:lumOff val="5000"/>
                  </a:prstClr>
                </a:solidFill>
              </a:rPr>
              <a:pPr/>
              <a:t>41</a:t>
            </a:fld>
            <a:endParaRPr lang="en-US">
              <a:solidFill>
                <a:prstClr val="black">
                  <a:lumMod val="95000"/>
                  <a:lumOff val="5000"/>
                </a:prstClr>
              </a:solidFill>
            </a:endParaRPr>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6000" dirty="0">
                <a:solidFill>
                  <a:srgbClr val="005493"/>
                </a:solidFill>
                <a:sym typeface="Arial"/>
              </a:rPr>
              <a:t>Pop Quiz</a:t>
            </a:r>
          </a:p>
        </p:txBody>
      </p:sp>
      <p:sp>
        <p:nvSpPr>
          <p:cNvPr id="6" name="Google Shape;218;p24"/>
          <p:cNvSpPr txBox="1"/>
          <p:nvPr/>
        </p:nvSpPr>
        <p:spPr>
          <a:xfrm>
            <a:off x="1593408" y="1714603"/>
            <a:ext cx="9196829" cy="1323482"/>
          </a:xfrm>
          <a:prstGeom prst="rect">
            <a:avLst/>
          </a:prstGeom>
          <a:noFill/>
          <a:ln>
            <a:noFill/>
          </a:ln>
        </p:spPr>
        <p:txBody>
          <a:bodyPr spcFirstLastPara="1" wrap="square" lIns="0" tIns="6455" rIns="0" bIns="0" anchor="t" anchorCtr="0">
            <a:noAutofit/>
          </a:bodyPr>
          <a:lstStyle/>
          <a:p>
            <a:pPr marL="6803" marR="2721">
              <a:buClr>
                <a:srgbClr val="0070C0"/>
              </a:buClr>
            </a:pPr>
            <a:r>
              <a:rPr lang="en-US" sz="2800" dirty="0">
                <a:solidFill>
                  <a:srgbClr val="005493"/>
                </a:solidFill>
                <a:latin typeface="Calibri"/>
                <a:ea typeface="Calibri"/>
                <a:cs typeface="Calibri"/>
                <a:sym typeface="Calibri"/>
              </a:rPr>
              <a:t>The default behavior of arrange() is to order from lower to higher values. </a:t>
            </a:r>
          </a:p>
          <a:p>
            <a:pPr marL="6803" marR="2721">
              <a:buClr>
                <a:srgbClr val="0070C0"/>
              </a:buClr>
            </a:pPr>
            <a:endParaRPr lang="en-US" sz="2800" dirty="0">
              <a:solidFill>
                <a:srgbClr val="005493"/>
              </a:solidFill>
              <a:latin typeface="Calibri"/>
              <a:ea typeface="Calibri"/>
              <a:cs typeface="Calibri"/>
              <a:sym typeface="Calibri"/>
            </a:endParaRPr>
          </a:p>
          <a:p>
            <a:pPr marL="6803" marR="2721">
              <a:buClr>
                <a:srgbClr val="0070C0"/>
              </a:buClr>
            </a:pPr>
            <a:r>
              <a:rPr lang="en-US" sz="2800" dirty="0">
                <a:solidFill>
                  <a:srgbClr val="005493"/>
                </a:solidFill>
                <a:latin typeface="Calibri"/>
                <a:ea typeface="Calibri"/>
                <a:cs typeface="Calibri"/>
                <a:sym typeface="Calibri"/>
              </a:rPr>
              <a:t>When might arrange() place "1000" before "50"?</a:t>
            </a:r>
          </a:p>
        </p:txBody>
      </p:sp>
    </p:spTree>
    <p:extLst>
      <p:ext uri="{BB962C8B-B14F-4D97-AF65-F5344CB8AC3E}">
        <p14:creationId xmlns:p14="http://schemas.microsoft.com/office/powerpoint/2010/main" val="126624012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329739" y="2484211"/>
            <a:ext cx="3532522" cy="1539482"/>
          </a:xfrm>
          <a:prstGeom prst="rect">
            <a:avLst/>
          </a:prstGeom>
          <a:noFill/>
          <a:ln>
            <a:noFill/>
          </a:ln>
        </p:spPr>
        <p:txBody>
          <a:bodyPr spcFirstLastPara="1" wrap="square" lIns="0" tIns="9522" rIns="0" bIns="0" anchor="t" anchorCtr="0">
            <a:noAutofit/>
          </a:bodyPr>
          <a:lstStyle/>
          <a:p>
            <a:pPr marL="6803" algn="ctr"/>
            <a:r>
              <a:rPr lang="en-US" sz="11500" dirty="0">
                <a:solidFill>
                  <a:srgbClr val="F0F0F0"/>
                </a:solidFill>
              </a:rPr>
              <a:t>%&gt;%</a:t>
            </a:r>
            <a:endParaRPr sz="11500" dirty="0"/>
          </a:p>
        </p:txBody>
      </p:sp>
      <p:sp>
        <p:nvSpPr>
          <p:cNvPr id="2" name="Slide Number Placeholder 1"/>
          <p:cNvSpPr>
            <a:spLocks noGrp="1"/>
          </p:cNvSpPr>
          <p:nvPr>
            <p:ph type="sldNum" idx="12"/>
          </p:nvPr>
        </p:nvSpPr>
        <p:spPr/>
        <p:txBody>
          <a:bodyPr/>
          <a:lstStyle/>
          <a:p>
            <a:fld id="{00000000-1234-1234-1234-123412341234}" type="slidenum">
              <a:rPr lang="en-US" smtClean="0"/>
              <a:pPr/>
              <a:t>42</a:t>
            </a:fld>
            <a:endParaRPr lang="en-US"/>
          </a:p>
        </p:txBody>
      </p:sp>
    </p:spTree>
    <p:extLst>
      <p:ext uri="{BB962C8B-B14F-4D97-AF65-F5344CB8AC3E}">
        <p14:creationId xmlns:p14="http://schemas.microsoft.com/office/powerpoint/2010/main" val="1868979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7592786" cy="1569660"/>
          </a:xfrm>
          <a:prstGeom prst="rect">
            <a:avLst/>
          </a:prstGeom>
          <a:noFill/>
        </p:spPr>
        <p:txBody>
          <a:bodyPr wrap="square" rtlCol="0">
            <a:spAutoFit/>
          </a:bodyPr>
          <a:lstStyle/>
          <a:p>
            <a:r>
              <a:rPr lang="en-US" sz="3200" dirty="0"/>
              <a:t>Which patient locations sent COVID testing in the first 10 days of the pandemic?</a:t>
            </a:r>
          </a:p>
        </p:txBody>
      </p:sp>
      <p:sp>
        <p:nvSpPr>
          <p:cNvPr id="2" name="Title 1"/>
          <p:cNvSpPr>
            <a:spLocks noGrp="1"/>
          </p:cNvSpPr>
          <p:nvPr>
            <p:ph type="title"/>
          </p:nvPr>
        </p:nvSpPr>
        <p:spPr>
          <a:xfrm>
            <a:off x="3629290" y="507875"/>
            <a:ext cx="5800460" cy="777536"/>
          </a:xfrm>
        </p:spPr>
        <p:txBody>
          <a:bodyPr/>
          <a:lstStyle/>
          <a:p>
            <a:r>
              <a:rPr lang="en-US" sz="4800" dirty="0">
                <a:solidFill>
                  <a:srgbClr val="000000"/>
                </a:solidFill>
              </a:rPr>
              <a:t>Data Analysis Steps</a:t>
            </a: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filter(</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arrange(day_10 ,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tests to those on pandemic day less than 10</a:t>
            </a:r>
          </a:p>
          <a:p>
            <a:r>
              <a:rPr lang="en-US" sz="3200" dirty="0">
                <a:latin typeface="Calibri" panose="020F0502020204030204" pitchFamily="34" charset="0"/>
              </a:rPr>
              <a:t>2. Select the column that contains ordering location</a:t>
            </a:r>
          </a:p>
          <a:p>
            <a:r>
              <a:rPr lang="en-US" sz="3200" dirty="0">
                <a:latin typeface="Calibri" panose="020F0502020204030204" pitchFamily="34" charset="0"/>
              </a:rPr>
              <a:t>3. Arrange those columns by location</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0" name="Slide Number Placeholder 9"/>
          <p:cNvSpPr>
            <a:spLocks noGrp="1"/>
          </p:cNvSpPr>
          <p:nvPr>
            <p:ph type="sldNum" idx="12"/>
          </p:nvPr>
        </p:nvSpPr>
        <p:spPr/>
        <p:txBody>
          <a:bodyPr/>
          <a:lstStyle/>
          <a:p>
            <a:fld id="{00000000-1234-1234-1234-123412341234}" type="slidenum">
              <a:rPr lang="en-US" smtClean="0"/>
              <a:pPr/>
              <a:t>43</a:t>
            </a:fld>
            <a:endParaRPr lang="en-US"/>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6073510" cy="777536"/>
          </a:xfrm>
        </p:spPr>
        <p:txBody>
          <a:bodyPr/>
          <a:lstStyle/>
          <a:p>
            <a:r>
              <a:rPr lang="en-US" sz="4800" dirty="0">
                <a:solidFill>
                  <a:srgbClr val="000000"/>
                </a:solidFill>
              </a:rPr>
              <a:t>Data Analysis Steps</a:t>
            </a:r>
          </a:p>
        </p:txBody>
      </p:sp>
      <p:grpSp>
        <p:nvGrpSpPr>
          <p:cNvPr id="6" name="Group 5"/>
          <p:cNvGrpSpPr/>
          <p:nvPr/>
        </p:nvGrpSpPr>
        <p:grpSpPr>
          <a:xfrm>
            <a:off x="783969" y="1857737"/>
            <a:ext cx="11780141" cy="3622314"/>
            <a:chOff x="549019" y="1483220"/>
            <a:chExt cx="11780141" cy="4206645"/>
          </a:xfrm>
        </p:grpSpPr>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3477875"/>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44</a:t>
            </a:fld>
            <a:endParaRPr lang="en-US"/>
          </a:p>
        </p:txBody>
      </p:sp>
    </p:spTree>
    <p:extLst>
      <p:ext uri="{BB962C8B-B14F-4D97-AF65-F5344CB8AC3E}">
        <p14:creationId xmlns:p14="http://schemas.microsoft.com/office/powerpoint/2010/main" val="529628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pan_day</a:t>
            </a:r>
            <a:r>
              <a:rPr lang="en-US" sz="3200" dirty="0">
                <a:solidFill>
                  <a:schemeClr val="accent3">
                    <a:lumMod val="75000"/>
                  </a:schemeClr>
                </a:solidFill>
                <a:latin typeface="Consolas" panose="020B0609020204030204" pitchFamily="49" charset="0"/>
                <a:ea typeface="Courier New"/>
                <a:cs typeface="Courier New"/>
                <a:sym typeface="Courier New"/>
              </a:rPr>
              <a:t> &lt;= 10</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grpSp>
        <p:nvGrpSpPr>
          <p:cNvPr id="13" name="Group 12">
            <a:extLst>
              <a:ext uri="{FF2B5EF4-FFF2-40B4-BE49-F238E27FC236}">
                <a16:creationId xmlns:a16="http://schemas.microsoft.com/office/drawing/2014/main" id="{7B2A37DC-FF93-4CDC-A99B-9330DB3F8654}"/>
              </a:ext>
            </a:extLst>
          </p:cNvPr>
          <p:cNvGrpSpPr/>
          <p:nvPr/>
        </p:nvGrpSpPr>
        <p:grpSpPr>
          <a:xfrm>
            <a:off x="924910" y="4844831"/>
            <a:ext cx="10016359" cy="1524437"/>
            <a:chOff x="924910" y="4844831"/>
            <a:chExt cx="10016359" cy="1524437"/>
          </a:xfrm>
        </p:grpSpPr>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solidFill>
                    <a:schemeClr val="tx1"/>
                  </a:solidFill>
                  <a:latin typeface="Consolas" panose="020B0609020204030204" pitchFamily="49" charset="0"/>
                  <a:ea typeface="Courier New"/>
                  <a:cs typeface="Courier New"/>
                  <a:sym typeface="Courier New"/>
                </a:rPr>
                <a:t>, </a:t>
              </a:r>
              <a:r>
                <a:rPr lang="en-US" sz="3200" dirty="0" err="1">
                  <a:solidFill>
                    <a:schemeClr val="tx1"/>
                  </a:solidFill>
                  <a:latin typeface="Consolas" panose="020B0609020204030204" pitchFamily="49" charset="0"/>
                  <a:ea typeface="Courier New"/>
                  <a:cs typeface="Courier New"/>
                  <a:sym typeface="Courier New"/>
                </a:rPr>
                <a:t>pan_day</a:t>
              </a:r>
              <a:r>
                <a:rPr lang="en-US" sz="3200" dirty="0">
                  <a:solidFill>
                    <a:schemeClr val="tx1"/>
                  </a:solidFill>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773556" cy="584775"/>
            </a:xfrm>
            <a:prstGeom prst="rect">
              <a:avLst/>
            </a:prstGeom>
          </p:spPr>
          <p:txBody>
            <a:bodyPr wrap="non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latin typeface="Consolas" panose="020B0609020204030204" pitchFamily="49" charset="0"/>
                  <a:ea typeface="Courier New"/>
                  <a:cs typeface="Courier New"/>
                  <a:sym typeface="Courier New"/>
                </a:rPr>
                <a:t> %&gt;% filter(</a:t>
              </a:r>
              <a:r>
                <a:rPr lang="en-US" sz="3200" dirty="0" err="1">
                  <a:latin typeface="Consolas" panose="020B0609020204030204" pitchFamily="49" charset="0"/>
                  <a:ea typeface="Courier New"/>
                  <a:cs typeface="Courier New"/>
                  <a:sym typeface="Courier New"/>
                </a:rPr>
                <a:t>pan_day</a:t>
              </a:r>
              <a:r>
                <a:rPr lang="en-US" sz="3200" dirty="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gr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3235848" y="3154939"/>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
        <p:nvSpPr>
          <p:cNvPr id="12" name="Slide Number Placeholder 11"/>
          <p:cNvSpPr>
            <a:spLocks noGrp="1"/>
          </p:cNvSpPr>
          <p:nvPr>
            <p:ph type="sldNum" idx="12"/>
          </p:nvPr>
        </p:nvSpPr>
        <p:spPr/>
        <p:txBody>
          <a:bodyPr/>
          <a:lstStyle/>
          <a:p>
            <a:fld id="{00000000-1234-1234-1234-123412341234}" type="slidenum">
              <a:rPr lang="en-US" smtClean="0"/>
              <a:pPr/>
              <a:t>45</a:t>
            </a:fld>
            <a:endParaRPr lang="en-US"/>
          </a:p>
        </p:txBody>
      </p:sp>
    </p:spTree>
    <p:extLst>
      <p:ext uri="{BB962C8B-B14F-4D97-AF65-F5344CB8AC3E}">
        <p14:creationId xmlns:p14="http://schemas.microsoft.com/office/powerpoint/2010/main" val="78442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705210" cy="777536"/>
          </a:xfrm>
        </p:spPr>
        <p:txBody>
          <a:bodyPr/>
          <a:lstStyle/>
          <a:p>
            <a:r>
              <a:rPr lang="en-US" sz="4800" dirty="0">
                <a:solidFill>
                  <a:srgbClr val="000000"/>
                </a:solidFill>
              </a:rPr>
              <a:t>Data Analysis Steps</a:t>
            </a: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46</a:t>
            </a:fld>
            <a:endParaRPr lang="en-US"/>
          </a:p>
        </p:txBody>
      </p:sp>
      <p:grpSp>
        <p:nvGrpSpPr>
          <p:cNvPr id="7" name="Group 6"/>
          <p:cNvGrpSpPr/>
          <p:nvPr/>
        </p:nvGrpSpPr>
        <p:grpSpPr>
          <a:xfrm>
            <a:off x="783969" y="2054587"/>
            <a:ext cx="11780141" cy="3622314"/>
            <a:chOff x="549019" y="1483220"/>
            <a:chExt cx="11780141" cy="4206645"/>
          </a:xfrm>
        </p:grpSpPr>
        <p:sp>
          <p:nvSpPr>
            <p:cNvPr id="8" name="Rectangle 7"/>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3477875"/>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Tree>
    <p:extLst>
      <p:ext uri="{BB962C8B-B14F-4D97-AF65-F5344CB8AC3E}">
        <p14:creationId xmlns:p14="http://schemas.microsoft.com/office/powerpoint/2010/main" val="10024064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13160"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359355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0782260" cy="3785652"/>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arrange(</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47</a:t>
            </a:fld>
            <a:endParaRPr lang="en-US"/>
          </a:p>
        </p:txBody>
      </p:sp>
    </p:spTree>
    <p:extLst>
      <p:ext uri="{BB962C8B-B14F-4D97-AF65-F5344CB8AC3E}">
        <p14:creationId xmlns:p14="http://schemas.microsoft.com/office/powerpoint/2010/main" val="260780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650" y="625065"/>
            <a:ext cx="6249002"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US" smtClean="0"/>
              <a:pPr/>
              <a:t>48</a:t>
            </a:fld>
            <a:endParaRPr lang="en-US" dirty="0"/>
          </a:p>
        </p:txBody>
      </p:sp>
    </p:spTree>
    <p:extLst>
      <p:ext uri="{BB962C8B-B14F-4D97-AF65-F5344CB8AC3E}">
        <p14:creationId xmlns:p14="http://schemas.microsoft.com/office/powerpoint/2010/main" val="240889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Scene</a:t>
            </a:r>
          </a:p>
        </p:txBody>
      </p:sp>
      <p:sp>
        <p:nvSpPr>
          <p:cNvPr id="3" name="Slide Number Placeholder 2"/>
          <p:cNvSpPr>
            <a:spLocks noGrp="1"/>
          </p:cNvSpPr>
          <p:nvPr>
            <p:ph type="sldNum" idx="12"/>
          </p:nvPr>
        </p:nvSpPr>
        <p:spPr/>
        <p:txBody>
          <a:bodyPr/>
          <a:lstStyle/>
          <a:p>
            <a:fld id="{00000000-1234-1234-1234-123412341234}" type="slidenum">
              <a:rPr lang="en-US" smtClean="0"/>
              <a:pPr/>
              <a:t>49</a:t>
            </a:fld>
            <a:endParaRPr lang="en-US"/>
          </a:p>
        </p:txBody>
      </p:sp>
      <p:pic>
        <p:nvPicPr>
          <p:cNvPr id="1026" name="Picture 2" descr="Doctor looking at watch — Stock Photo © minervastock #1122882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152" y="1993980"/>
            <a:ext cx="4396148" cy="29350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2023" y="1787505"/>
            <a:ext cx="5545394" cy="3785652"/>
          </a:xfrm>
          <a:prstGeom prst="rect">
            <a:avLst/>
          </a:prstGeom>
          <a:noFill/>
        </p:spPr>
        <p:txBody>
          <a:bodyPr wrap="square" rtlCol="0">
            <a:spAutoFit/>
          </a:bodyPr>
          <a:lstStyle/>
          <a:p>
            <a:r>
              <a:rPr lang="en-US" sz="2400" dirty="0"/>
              <a:t>The Director of the PICU would like a word with you because of a recent incident involving a delay in results for a patient who required a AGP</a:t>
            </a:r>
          </a:p>
          <a:p>
            <a:endParaRPr lang="en-US" sz="2400" dirty="0"/>
          </a:p>
          <a:p>
            <a:r>
              <a:rPr lang="en-US" sz="2400" dirty="0"/>
              <a:t>They had to wait over 10 hours before the procedure could begin</a:t>
            </a:r>
          </a:p>
          <a:p>
            <a:endParaRPr lang="en-US" sz="2400" dirty="0"/>
          </a:p>
          <a:p>
            <a:r>
              <a:rPr lang="en-US" sz="2400" dirty="0"/>
              <a:t>You decide to investigate… WITH DATA</a:t>
            </a:r>
          </a:p>
        </p:txBody>
      </p:sp>
    </p:spTree>
    <p:extLst>
      <p:ext uri="{BB962C8B-B14F-4D97-AF65-F5344CB8AC3E}">
        <p14:creationId xmlns:p14="http://schemas.microsoft.com/office/powerpoint/2010/main" val="1381439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Arial" panose="020B0604020202020204" pitchFamily="34" charset="0"/>
                <a:ea typeface="Calibri"/>
                <a:cs typeface="Arial" panose="020B0604020202020204" pitchFamily="34" charset="0"/>
                <a:sym typeface="Calibri"/>
              </a:rPr>
              <a:t>Your Turn 1</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a:solidFill>
                <a:prstClr val="black">
                  <a:lumMod val="95000"/>
                  <a:lumOff val="5000"/>
                </a:prstClr>
              </a:solidFill>
            </a:endParaRPr>
          </a:p>
        </p:txBody>
      </p:sp>
      <p:sp>
        <p:nvSpPr>
          <p:cNvPr id="8" name="Google Shape;54;p8"/>
          <p:cNvSpPr txBox="1"/>
          <p:nvPr/>
        </p:nvSpPr>
        <p:spPr>
          <a:xfrm>
            <a:off x="2871627" y="2077900"/>
            <a:ext cx="7880193"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800" dirty="0">
                <a:solidFill>
                  <a:srgbClr val="005493"/>
                </a:solidFill>
                <a:latin typeface="Arial" panose="020B0604020202020204" pitchFamily="34" charset="0"/>
                <a:ea typeface="Calibri"/>
                <a:cs typeface="Arial" panose="020B0604020202020204" pitchFamily="34" charset="0"/>
                <a:sym typeface="Calibri"/>
              </a:rPr>
              <a:t>Open "</a:t>
            </a:r>
            <a:r>
              <a:rPr lang="en-US" sz="4800" b="1" dirty="0">
                <a:solidFill>
                  <a:srgbClr val="005493"/>
                </a:solidFill>
                <a:latin typeface="Arial" panose="020B0604020202020204" pitchFamily="34" charset="0"/>
                <a:cs typeface="Arial" panose="020B0604020202020204" pitchFamily="34" charset="0"/>
              </a:rPr>
              <a:t>04-Transform.Rmd" </a:t>
            </a:r>
            <a:r>
              <a:rPr lang="en-US" sz="4800" dirty="0">
                <a:solidFill>
                  <a:srgbClr val="005493"/>
                </a:solidFill>
                <a:latin typeface="Arial" panose="020B0604020202020204" pitchFamily="34" charset="0"/>
                <a:ea typeface="Calibri"/>
                <a:cs typeface="Arial" panose="020B0604020202020204" pitchFamily="34" charset="0"/>
                <a:sym typeface="Calibri"/>
              </a:rPr>
              <a:t>Run the setup chunk</a:t>
            </a:r>
            <a:endParaRPr sz="4800" dirty="0">
              <a:latin typeface="Arial" panose="020B0604020202020204" pitchFamily="34" charset="0"/>
              <a:ea typeface="Calibri"/>
              <a:cs typeface="Arial" panose="020B0604020202020204" pitchFamily="34" charset="0"/>
              <a:sym typeface="Calibri"/>
            </a:endParaRPr>
          </a:p>
        </p:txBody>
      </p:sp>
      <p:grpSp>
        <p:nvGrpSpPr>
          <p:cNvPr id="9" name="Group 8"/>
          <p:cNvGrpSpPr/>
          <p:nvPr/>
        </p:nvGrpSpPr>
        <p:grpSpPr>
          <a:xfrm>
            <a:off x="2213410" y="4206054"/>
            <a:ext cx="9096883" cy="1249672"/>
            <a:chOff x="979679" y="4109498"/>
            <a:chExt cx="8978064" cy="1249672"/>
          </a:xfrm>
        </p:grpSpPr>
        <p:pic>
          <p:nvPicPr>
            <p:cNvPr id="10" name="Picture 9"/>
            <p:cNvPicPr>
              <a:picLocks noChangeAspect="1"/>
            </p:cNvPicPr>
            <p:nvPr/>
          </p:nvPicPr>
          <p:blipFill>
            <a:blip r:embed="rId4"/>
            <a:stretch>
              <a:fillRect/>
            </a:stretch>
          </p:blipFill>
          <p:spPr>
            <a:xfrm>
              <a:off x="979679" y="4151594"/>
              <a:ext cx="8978064" cy="1207576"/>
            </a:xfrm>
            <a:prstGeom prst="rect">
              <a:avLst/>
            </a:prstGeom>
          </p:spPr>
        </p:pic>
        <p:sp>
          <p:nvSpPr>
            <p:cNvPr id="11" name="Oval 10"/>
            <p:cNvSpPr/>
            <p:nvPr/>
          </p:nvSpPr>
          <p:spPr>
            <a:xfrm>
              <a:off x="9474217" y="4109498"/>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CA4F62C-5326-44C4-AE7C-EBCF734E1192}"/>
                </a:ext>
              </a:extLst>
            </p:cNvPr>
            <p:cNvPicPr>
              <a:picLocks noChangeAspect="1"/>
            </p:cNvPicPr>
            <p:nvPr/>
          </p:nvPicPr>
          <p:blipFill rotWithShape="1">
            <a:blip r:embed="rId4"/>
            <a:srcRect l="44467" t="47852"/>
            <a:stretch/>
          </p:blipFill>
          <p:spPr>
            <a:xfrm>
              <a:off x="4370678" y="4729444"/>
              <a:ext cx="4985750" cy="629726"/>
            </a:xfrm>
            <a:prstGeom prst="rect">
              <a:avLst/>
            </a:prstGeom>
          </p:spPr>
        </p:pic>
      </p:grpSp>
    </p:spTree>
    <p:extLst>
      <p:ext uri="{BB962C8B-B14F-4D97-AF65-F5344CB8AC3E}">
        <p14:creationId xmlns:p14="http://schemas.microsoft.com/office/powerpoint/2010/main" val="349426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50</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44827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mj-lt"/>
              </a:rPr>
              <a:t>Your Turn 5</a:t>
            </a: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%&gt;% to write a sequence of three functions that: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tests from the clinic (</a:t>
            </a:r>
            <a:r>
              <a:rPr lang="en-US" sz="2800" b="1" dirty="0" err="1">
                <a:solidFill>
                  <a:srgbClr val="005493"/>
                </a:solidFill>
                <a:latin typeface="Consolas" panose="020B0609020204030204" pitchFamily="49" charset="0"/>
                <a:ea typeface="Calibri"/>
                <a:cs typeface="Calibri"/>
                <a:sym typeface="Calibri"/>
              </a:rPr>
              <a:t>clinic_name</a:t>
            </a:r>
            <a:r>
              <a:rPr lang="en-US" sz="2800" dirty="0">
                <a:solidFill>
                  <a:srgbClr val="005493"/>
                </a:solidFill>
                <a:latin typeface="Calibri"/>
                <a:ea typeface="Calibri"/>
                <a:cs typeface="Calibri"/>
                <a:sym typeface="Calibri"/>
              </a:rPr>
              <a:t>) of "</a:t>
            </a:r>
            <a:r>
              <a:rPr lang="en-US" sz="2800" dirty="0" err="1">
                <a:solidFill>
                  <a:srgbClr val="005493"/>
                </a:solidFill>
                <a:latin typeface="Calibri"/>
                <a:ea typeface="Calibri"/>
                <a:cs typeface="Calibri"/>
                <a:sym typeface="Calibri"/>
              </a:rPr>
              <a:t>picu</a:t>
            </a:r>
            <a:r>
              <a:rPr lang="en-US" sz="2800" dirty="0">
                <a:solidFill>
                  <a:srgbClr val="005493"/>
                </a:solidFill>
                <a:latin typeface="Calibri"/>
                <a:ea typeface="Calibri"/>
                <a:cs typeface="Calibri"/>
                <a:sym typeface="Calibri"/>
              </a:rPr>
              <a:t>"</a:t>
            </a:r>
          </a:p>
          <a:p>
            <a:pPr marL="6803" marR="2721"/>
            <a:r>
              <a:rPr lang="en-US" sz="2800" dirty="0">
                <a:solidFill>
                  <a:srgbClr val="005493"/>
                </a:solidFill>
                <a:latin typeface="Calibri"/>
                <a:ea typeface="Calibri"/>
                <a:cs typeface="Calibri"/>
                <a:sym typeface="Calibri"/>
              </a:rPr>
              <a:t>2. Selects the column with the receive to verify turnaround time (</a:t>
            </a:r>
            <a:r>
              <a:rPr lang="en-US" sz="2800" b="1" dirty="0" err="1">
                <a:solidFill>
                  <a:srgbClr val="005493"/>
                </a:solidFill>
                <a:latin typeface="Consolas" panose="020B0609020204030204" pitchFamily="49" charset="0"/>
                <a:ea typeface="Calibri"/>
                <a:cs typeface="Calibri"/>
                <a:sym typeface="Calibri"/>
              </a:rPr>
              <a:t>rec_ver_tat</a:t>
            </a:r>
            <a:r>
              <a:rPr lang="en-US" sz="2800" dirty="0">
                <a:solidFill>
                  <a:srgbClr val="005493"/>
                </a:solidFill>
                <a:latin typeface="Calibri"/>
                <a:ea typeface="Calibri"/>
                <a:cs typeface="Calibri"/>
                <a:sym typeface="Calibri"/>
              </a:rPr>
              <a:t>)</a:t>
            </a:r>
            <a:r>
              <a:rPr lang="en-US" sz="2800" b="1" dirty="0">
                <a:solidFill>
                  <a:srgbClr val="005493"/>
                </a:solidFill>
                <a:latin typeface="Calibri"/>
                <a:ea typeface="Calibri"/>
                <a:cs typeface="Calibri"/>
                <a:sym typeface="Calibri"/>
              </a:rPr>
              <a:t> </a:t>
            </a:r>
            <a:r>
              <a:rPr lang="en-US" sz="2800" dirty="0">
                <a:solidFill>
                  <a:srgbClr val="005493"/>
                </a:solidFill>
                <a:latin typeface="Calibri"/>
                <a:ea typeface="Calibri"/>
                <a:cs typeface="Calibri"/>
                <a:sym typeface="Calibri"/>
              </a:rPr>
              <a:t>as well as the day from start of the pandemic (</a:t>
            </a:r>
            <a:r>
              <a:rPr lang="en-US" sz="2800" b="1" dirty="0" err="1">
                <a:solidFill>
                  <a:srgbClr val="005493"/>
                </a:solidFill>
                <a:latin typeface="Consolas" panose="020B0609020204030204" pitchFamily="49" charset="0"/>
                <a:ea typeface="Calibri"/>
                <a:cs typeface="Calibri"/>
                <a:sym typeface="Calibri"/>
              </a:rPr>
              <a:t>pan_day</a:t>
            </a:r>
            <a:r>
              <a:rPr lang="en-US" sz="2800" dirty="0">
                <a:solidFill>
                  <a:srgbClr val="005493"/>
                </a:solidFill>
                <a:latin typeface="Calibri"/>
                <a:ea typeface="Calibri"/>
                <a:cs typeface="Calibri"/>
                <a:sym typeface="Calibri"/>
              </a:rPr>
              <a:t>)</a:t>
            </a:r>
          </a:p>
          <a:p>
            <a:pPr marL="6803" marR="2721"/>
            <a:r>
              <a:rPr lang="en-US" sz="2800" dirty="0">
                <a:solidFill>
                  <a:srgbClr val="005493"/>
                </a:solidFill>
                <a:latin typeface="Calibri"/>
                <a:ea typeface="Calibri"/>
                <a:cs typeface="Calibri"/>
                <a:sym typeface="Calibri"/>
              </a:rPr>
              <a:t>3. Arrange the `</a:t>
            </a:r>
            <a:r>
              <a:rPr lang="en-US" sz="2800" b="1" dirty="0">
                <a:solidFill>
                  <a:srgbClr val="005493"/>
                </a:solidFill>
                <a:latin typeface="Calibri"/>
                <a:ea typeface="Calibri"/>
                <a:cs typeface="Calibri"/>
                <a:sym typeface="Calibri"/>
              </a:rPr>
              <a:t> </a:t>
            </a:r>
            <a:r>
              <a:rPr lang="en-US" sz="2800" b="1" dirty="0" err="1">
                <a:solidFill>
                  <a:srgbClr val="005493"/>
                </a:solidFill>
                <a:latin typeface="Consolas" panose="020B0609020204030204" pitchFamily="49" charset="0"/>
                <a:ea typeface="Calibri"/>
                <a:cs typeface="Calibri"/>
                <a:sym typeface="Calibri"/>
              </a:rPr>
              <a:t>pan_day</a:t>
            </a:r>
            <a:r>
              <a:rPr lang="en-US" sz="2800" b="1" dirty="0">
                <a:solidFill>
                  <a:srgbClr val="005493"/>
                </a:solidFill>
                <a:latin typeface="Calibri"/>
                <a:ea typeface="Calibri"/>
                <a:cs typeface="Calibri"/>
                <a:sym typeface="Calibri"/>
              </a:rPr>
              <a:t> ` </a:t>
            </a:r>
            <a:r>
              <a:rPr lang="en-US" sz="2800" dirty="0">
                <a:solidFill>
                  <a:srgbClr val="005493"/>
                </a:solidFill>
                <a:latin typeface="Calibri"/>
                <a:ea typeface="Calibri"/>
                <a:cs typeface="Calibri"/>
                <a:sym typeface="Calibri"/>
              </a:rPr>
              <a:t>from highest to lowest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905565"/>
            <a:ext cx="8292662" cy="1138773"/>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variable, call it whatever you want.</a:t>
            </a:r>
          </a:p>
          <a:p>
            <a:endParaRPr lang="en-US" sz="700" dirty="0"/>
          </a:p>
        </p:txBody>
      </p:sp>
    </p:spTree>
    <p:extLst>
      <p:ext uri="{BB962C8B-B14F-4D97-AF65-F5344CB8AC3E}">
        <p14:creationId xmlns:p14="http://schemas.microsoft.com/office/powerpoint/2010/main" val="10940965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743741" y="245005"/>
            <a:ext cx="4704518"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51</a:t>
            </a:fld>
            <a:endParaRPr lang="en-US"/>
          </a:p>
        </p:txBody>
      </p:sp>
    </p:spTree>
    <p:extLst>
      <p:ext uri="{BB962C8B-B14F-4D97-AF65-F5344CB8AC3E}">
        <p14:creationId xmlns:p14="http://schemas.microsoft.com/office/powerpoint/2010/main" val="35895395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Deriving Data</a:t>
            </a:r>
          </a:p>
        </p:txBody>
      </p:sp>
    </p:spTree>
    <p:extLst>
      <p:ext uri="{BB962C8B-B14F-4D97-AF65-F5344CB8AC3E}">
        <p14:creationId xmlns:p14="http://schemas.microsoft.com/office/powerpoint/2010/main" val="31103334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a:solidFill>
                  <a:srgbClr val="F3F3F3"/>
                </a:solidFill>
                <a:latin typeface="Arial"/>
                <a:ea typeface="Arial"/>
                <a:cs typeface="Arial"/>
                <a:sym typeface="Arial"/>
              </a:rPr>
              <a:t>What is the mean and median collect to verify turnaround time by clinic?</a:t>
            </a:r>
            <a:endParaRPr sz="6000" dirty="0">
              <a:latin typeface="Arial"/>
              <a:ea typeface="Arial"/>
              <a:cs typeface="Arial"/>
              <a:sym typeface="Arial"/>
            </a:endParaRPr>
          </a:p>
        </p:txBody>
      </p:sp>
      <p:sp>
        <p:nvSpPr>
          <p:cNvPr id="2" name="Slide Number Placeholder 1"/>
          <p:cNvSpPr>
            <a:spLocks noGrp="1"/>
          </p:cNvSpPr>
          <p:nvPr>
            <p:ph type="sldNum" idx="12"/>
          </p:nvPr>
        </p:nvSpPr>
        <p:spPr/>
        <p:txBody>
          <a:bodyPr/>
          <a:lstStyle/>
          <a:p>
            <a:fld id="{00000000-1234-1234-1234-123412341234}" type="slidenum">
              <a:rPr lang="en-US" smtClean="0"/>
              <a:pPr/>
              <a:t>53</a:t>
            </a:fld>
            <a:endParaRPr lang="en-US"/>
          </a:p>
        </p:txBody>
      </p:sp>
    </p:spTree>
    <p:extLst>
      <p:ext uri="{BB962C8B-B14F-4D97-AF65-F5344CB8AC3E}">
        <p14:creationId xmlns:p14="http://schemas.microsoft.com/office/powerpoint/2010/main" val="36985359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a:solidFill>
                  <a:schemeClr val="tx1">
                    <a:lumMod val="85000"/>
                    <a:lumOff val="15000"/>
                  </a:schemeClr>
                </a:solidFill>
              </a:rPr>
              <a:t>Breaking down the analytical question</a:t>
            </a: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Total TAT for each test</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Group tests by clinic</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Calculate mean and median for each clinic</a:t>
            </a:r>
          </a:p>
        </p:txBody>
      </p:sp>
      <p:sp>
        <p:nvSpPr>
          <p:cNvPr id="4" name="Slide Number Placeholder 3"/>
          <p:cNvSpPr>
            <a:spLocks noGrp="1"/>
          </p:cNvSpPr>
          <p:nvPr>
            <p:ph type="sldNum" idx="12"/>
          </p:nvPr>
        </p:nvSpPr>
        <p:spPr/>
        <p:txBody>
          <a:bodyPr/>
          <a:lstStyle/>
          <a:p>
            <a:fld id="{00000000-1234-1234-1234-123412341234}" type="slidenum">
              <a:rPr lang="en-US" smtClean="0"/>
              <a:pPr/>
              <a:t>54</a:t>
            </a:fld>
            <a:endParaRPr lang="en-US"/>
          </a:p>
        </p:txBody>
      </p:sp>
    </p:spTree>
    <p:extLst>
      <p:ext uri="{BB962C8B-B14F-4D97-AF65-F5344CB8AC3E}">
        <p14:creationId xmlns:p14="http://schemas.microsoft.com/office/powerpoint/2010/main" val="12082237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330403" y="280401"/>
            <a:ext cx="4952291"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variables with </a:t>
            </a:r>
            <a:r>
              <a:rPr lang="en-US" sz="4000" b="1" dirty="0">
                <a:solidFill>
                  <a:srgbClr val="0365C0"/>
                </a:solidFill>
                <a:latin typeface="Trebuchet MS"/>
                <a:ea typeface="Trebuchet MS"/>
                <a:cs typeface="Trebuchet MS"/>
                <a:sym typeface="Calibri"/>
              </a:rPr>
              <a:t>mutate()</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summaries of data with </a:t>
            </a:r>
            <a:r>
              <a:rPr lang="en-US" sz="4000" b="1" dirty="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idx="12"/>
          </p:nvPr>
        </p:nvSpPr>
        <p:spPr/>
        <p:txBody>
          <a:bodyPr/>
          <a:lstStyle/>
          <a:p>
            <a:fld id="{00000000-1234-1234-1234-123412341234}" type="slidenum">
              <a:rPr lang="en-US" smtClean="0"/>
              <a:pPr/>
              <a:t>55</a:t>
            </a:fld>
            <a:endParaRPr lang="en-US"/>
          </a:p>
        </p:txBody>
      </p:sp>
    </p:spTree>
    <p:extLst>
      <p:ext uri="{BB962C8B-B14F-4D97-AF65-F5344CB8AC3E}">
        <p14:creationId xmlns:p14="http://schemas.microsoft.com/office/powerpoint/2010/main" val="4248535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mutate()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56</a:t>
            </a:fld>
            <a:endParaRPr lang="en-US"/>
          </a:p>
        </p:txBody>
      </p:sp>
    </p:spTree>
    <p:extLst>
      <p:ext uri="{BB962C8B-B14F-4D97-AF65-F5344CB8AC3E}">
        <p14:creationId xmlns:p14="http://schemas.microsoft.com/office/powerpoint/2010/main" val="31029683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868595" y="2672531"/>
            <a:ext cx="6454811" cy="1760404"/>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US" smtClean="0"/>
              <a:pPr/>
              <a:t>57</a:t>
            </a:fld>
            <a:endParaRPr lang="en-US"/>
          </a:p>
        </p:txBody>
      </p:sp>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1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58</a:t>
            </a:fld>
            <a:endParaRPr lang="en-US"/>
          </a:p>
        </p:txBody>
      </p:sp>
    </p:spTree>
    <p:extLst>
      <p:ext uri="{BB962C8B-B14F-4D97-AF65-F5344CB8AC3E}">
        <p14:creationId xmlns:p14="http://schemas.microsoft.com/office/powerpoint/2010/main" val="374104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59</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044776373"/>
              </p:ext>
            </p:extLst>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038045568"/>
              </p:ext>
            </p:extLst>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Tree>
    <p:extLst>
      <p:ext uri="{BB962C8B-B14F-4D97-AF65-F5344CB8AC3E}">
        <p14:creationId xmlns:p14="http://schemas.microsoft.com/office/powerpoint/2010/main" val="238111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350"/>
            <a:r>
              <a:rPr lang="en-US" sz="2550" dirty="0">
                <a:solidFill>
                  <a:srgbClr val="005493"/>
                </a:solidFill>
                <a:ea typeface="Calibri"/>
                <a:sym typeface="Calibri"/>
              </a:rPr>
              <a:t>How can you confirm that you have successfully loaded the data file into RStudio?</a:t>
            </a:r>
            <a:endParaRPr lang="en-US" sz="2550" dirty="0"/>
          </a:p>
          <a:p>
            <a:pPr marL="6350"/>
            <a:endParaRPr sz="2571"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1. The code that imported the data did not yield an error</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2. Code that references the </a:t>
            </a:r>
            <a:r>
              <a:rPr lang="en-US" sz="2500" dirty="0" err="1">
                <a:solidFill>
                  <a:srgbClr val="005493"/>
                </a:solidFill>
                <a:latin typeface="Consolas" panose="020B0609020204030204" pitchFamily="49" charset="0"/>
                <a:ea typeface="Courier New"/>
                <a:cs typeface="Consolas" panose="020B0609020204030204" pitchFamily="49" charset="0"/>
              </a:rPr>
              <a:t>covid_testing</a:t>
            </a:r>
            <a:r>
              <a:rPr lang="en-US" sz="2500" dirty="0">
                <a:solidFill>
                  <a:srgbClr val="005493"/>
                </a:solidFill>
                <a:latin typeface="Arial" panose="020B0604020202020204" pitchFamily="34" charset="0"/>
                <a:ea typeface="Calibri"/>
                <a:cs typeface="Arial" panose="020B0604020202020204" pitchFamily="34" charset="0"/>
                <a:sym typeface="Courier New"/>
              </a:rPr>
              <a:t> object runs without errors</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3. The </a:t>
            </a:r>
            <a:r>
              <a:rPr lang="en-US" sz="2500" dirty="0" err="1">
                <a:solidFill>
                  <a:srgbClr val="005493"/>
                </a:solidFill>
                <a:latin typeface="Consolas" panose="020B0609020204030204" pitchFamily="49" charset="0"/>
                <a:ea typeface="Calibri"/>
                <a:cs typeface="Arial" panose="020B0604020202020204" pitchFamily="34" charset="0"/>
                <a:sym typeface="Courier New"/>
              </a:rPr>
              <a:t>covid_testing</a:t>
            </a:r>
            <a:r>
              <a:rPr lang="en-US" sz="2500" dirty="0">
                <a:solidFill>
                  <a:srgbClr val="005493"/>
                </a:solidFill>
                <a:latin typeface="Arial" panose="020B0604020202020204" pitchFamily="34" charset="0"/>
                <a:ea typeface="Calibri"/>
                <a:cs typeface="Arial" panose="020B0604020202020204" pitchFamily="34" charset="0"/>
                <a:sym typeface="Courier New"/>
              </a:rPr>
              <a:t> object is present in the environment pane</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ea typeface="Calibri"/>
                <a:sym typeface="Courier New"/>
              </a:rPr>
              <a:t>	4. All of the above</a:t>
            </a:r>
            <a:endParaRPr lang="en-US" sz="2500" dirty="0">
              <a:solidFill>
                <a:srgbClr val="005493"/>
              </a:solidFill>
              <a:ea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dirty="0">
                <a:solidFill>
                  <a:srgbClr val="005493"/>
                </a:solidFill>
                <a:latin typeface="Arial" panose="020B0604020202020204" pitchFamily="34" charset="0"/>
                <a:ea typeface="Calibri"/>
                <a:cs typeface="Arial" panose="020B0604020202020204" pitchFamily="34" charset="0"/>
                <a:sym typeface="Calibri"/>
              </a:rPr>
              <a:t>Pop Quiz</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Tree>
    <p:extLst>
      <p:ext uri="{BB962C8B-B14F-4D97-AF65-F5344CB8AC3E}">
        <p14:creationId xmlns:p14="http://schemas.microsoft.com/office/powerpoint/2010/main" val="26506564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60</a:t>
            </a:fld>
            <a:endParaRPr lang="en-US">
              <a:solidFill>
                <a:prstClr val="black">
                  <a:lumMod val="95000"/>
                  <a:lumOff val="5000"/>
                </a:prstClr>
              </a:solidFill>
            </a:endParaRPr>
          </a:p>
        </p:txBody>
      </p:sp>
      <p:sp>
        <p:nvSpPr>
          <p:cNvPr id="10" name="Title 9"/>
          <p:cNvSpPr>
            <a:spLocks noGrp="1"/>
          </p:cNvSpPr>
          <p:nvPr>
            <p:ph type="title"/>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6</a:t>
            </a:r>
          </a:p>
        </p:txBody>
      </p:sp>
      <p:sp>
        <p:nvSpPr>
          <p:cNvPr id="9" name="Google Shape;351;p37"/>
          <p:cNvSpPr txBox="1"/>
          <p:nvPr/>
        </p:nvSpPr>
        <p:spPr>
          <a:xfrm>
            <a:off x="502920" y="1890818"/>
            <a:ext cx="11488710"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a:solidFill>
                  <a:srgbClr val="005493"/>
                </a:solidFill>
                <a:latin typeface="Calibri" panose="020F0502020204030204" pitchFamily="34" charset="0"/>
                <a:ea typeface="Calibri"/>
                <a:cs typeface="Consolas" panose="020B0609020204030204" pitchFamily="49" charset="0"/>
                <a:sym typeface="Calibri"/>
              </a:rPr>
              <a:t>Create a new column using the mutate() function that contains the total TAT  (sum of </a:t>
            </a:r>
            <a:r>
              <a:rPr lang="en-US" sz="4000" b="1" dirty="0" err="1">
                <a:solidFill>
                  <a:srgbClr val="005493"/>
                </a:solidFill>
                <a:latin typeface="Consolas" panose="020B0609020204030204" pitchFamily="49" charset="0"/>
                <a:ea typeface="Calibri"/>
                <a:cs typeface="Consolas" panose="020B0609020204030204" pitchFamily="49" charset="0"/>
                <a:sym typeface="Calibri"/>
              </a:rPr>
              <a:t>col_rec_tat</a:t>
            </a:r>
            <a:r>
              <a:rPr lang="en-US" sz="4000" b="1" dirty="0">
                <a:solidFill>
                  <a:srgbClr val="005493"/>
                </a:solidFill>
                <a:latin typeface="Calibri" panose="020F0502020204030204" pitchFamily="34" charset="0"/>
                <a:ea typeface="Calibri"/>
                <a:cs typeface="Consolas" panose="020B0609020204030204" pitchFamily="49" charset="0"/>
                <a:sym typeface="Calibri"/>
              </a:rPr>
              <a:t> </a:t>
            </a:r>
            <a:r>
              <a:rPr lang="en-US" sz="4000" dirty="0">
                <a:solidFill>
                  <a:srgbClr val="005493"/>
                </a:solidFill>
                <a:latin typeface="Calibri" panose="020F0502020204030204" pitchFamily="34" charset="0"/>
                <a:ea typeface="Calibri"/>
                <a:cs typeface="Consolas" panose="020B0609020204030204" pitchFamily="49" charset="0"/>
                <a:sym typeface="Calibri"/>
              </a:rPr>
              <a:t>and </a:t>
            </a:r>
            <a:r>
              <a:rPr lang="en-US" sz="4000" b="1" dirty="0" err="1">
                <a:solidFill>
                  <a:srgbClr val="005493"/>
                </a:solidFill>
                <a:latin typeface="Consolas" panose="020B0609020204030204" pitchFamily="49" charset="0"/>
                <a:ea typeface="Calibri"/>
                <a:cs typeface="Consolas" panose="020B0609020204030204" pitchFamily="49" charset="0"/>
                <a:sym typeface="Calibri"/>
              </a:rPr>
              <a:t>rec_ver_tat</a:t>
            </a:r>
            <a:r>
              <a:rPr lang="en-US" sz="4000" dirty="0">
                <a:solidFill>
                  <a:srgbClr val="005493"/>
                </a:solidFill>
                <a:latin typeface="Calibri" panose="020F0502020204030204" pitchFamily="34" charset="0"/>
                <a:ea typeface="Calibri"/>
                <a:cs typeface="Consolas" panose="020B0609020204030204" pitchFamily="49" charset="0"/>
                <a:sym typeface="Calibri"/>
              </a:rPr>
              <a:t>)</a:t>
            </a:r>
          </a:p>
        </p:txBody>
      </p:sp>
    </p:spTree>
    <p:extLst>
      <p:ext uri="{BB962C8B-B14F-4D97-AF65-F5344CB8AC3E}">
        <p14:creationId xmlns:p14="http://schemas.microsoft.com/office/powerpoint/2010/main" val="7489902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9" name="data-transformation.001.png"/>
          <p:cNvPicPr>
            <a:picLocks noChangeAspect="1"/>
          </p:cNvPicPr>
          <p:nvPr/>
        </p:nvPicPr>
        <p:blipFill>
          <a:blip r:embed="rId3"/>
          <a:stretch>
            <a:fillRect/>
          </a:stretch>
        </p:blipFill>
        <p:spPr>
          <a:xfrm>
            <a:off x="3606527" y="2446343"/>
            <a:ext cx="4996330" cy="3860801"/>
          </a:xfrm>
          <a:prstGeom prst="rect">
            <a:avLst/>
          </a:prstGeom>
          <a:ln w="25400">
            <a:solidFill>
              <a:srgbClr val="000000"/>
            </a:solidFill>
            <a:miter lim="400000"/>
          </a:ln>
        </p:spPr>
      </p:pic>
      <p:pic>
        <p:nvPicPr>
          <p:cNvPr id="1111" name="Picture 1110"/>
          <p:cNvPicPr>
            <a:picLocks/>
          </p:cNvPicPr>
          <p:nvPr/>
        </p:nvPicPr>
        <p:blipFill>
          <a:blip r:embed="rId4"/>
          <a:stretch>
            <a:fillRect/>
          </a:stretch>
        </p:blipFill>
        <p:spPr>
          <a:xfrm>
            <a:off x="8444327" y="3498101"/>
            <a:ext cx="781523" cy="999981"/>
          </a:xfrm>
          <a:prstGeom prst="rect">
            <a:avLst/>
          </a:prstGeom>
        </p:spPr>
      </p:pic>
      <p:sp>
        <p:nvSpPr>
          <p:cNvPr id="1113" name="Shape 1113"/>
          <p:cNvSpPr txBox="1"/>
          <p:nvPr/>
        </p:nvSpPr>
        <p:spPr>
          <a:xfrm rot="20517336">
            <a:off x="9106310" y="3779343"/>
            <a:ext cx="865854" cy="2337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nSpc>
                <a:spcPct val="70000"/>
              </a:lnSpc>
              <a:defRPr sz="3000">
                <a:solidFill>
                  <a:schemeClr val="accent4">
                    <a:hueOff val="384618"/>
                    <a:satOff val="3869"/>
                    <a:lumOff val="5802"/>
                  </a:schemeClr>
                </a:solidFill>
                <a:latin typeface="Helvetica"/>
                <a:ea typeface="Helvetica"/>
                <a:cs typeface="Helvetica"/>
                <a:sym typeface="Helvetica"/>
              </a:defRPr>
            </a:lvl1pPr>
          </a:lstStyle>
          <a:p>
            <a:r>
              <a:rPr sz="1500"/>
              <a:t>on back</a:t>
            </a:r>
          </a:p>
        </p:txBody>
      </p:sp>
      <p:sp>
        <p:nvSpPr>
          <p:cNvPr id="1114" name="Shape 1114"/>
          <p:cNvSpPr txBox="1"/>
          <p:nvPr/>
        </p:nvSpPr>
        <p:spPr>
          <a:xfrm>
            <a:off x="3951962" y="169134"/>
            <a:ext cx="7345960" cy="119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fontScale="92500"/>
          </a:bodyPr>
          <a:lstStyle>
            <a:lvl1pPr>
              <a:defRPr sz="10000">
                <a:latin typeface="Helvetica"/>
                <a:ea typeface="Helvetica"/>
                <a:cs typeface="Helvetica"/>
                <a:sym typeface="Helvetica"/>
              </a:defRPr>
            </a:lvl1pPr>
          </a:lstStyle>
          <a:p>
            <a:r>
              <a:rPr lang="en-US" sz="5000" dirty="0"/>
              <a:t>F</a:t>
            </a:r>
            <a:r>
              <a:rPr sz="5000" dirty="0"/>
              <a:t>unctions</a:t>
            </a:r>
            <a:r>
              <a:rPr lang="en-US" sz="5000" dirty="0"/>
              <a:t> to use in mutate()</a:t>
            </a:r>
            <a:endParaRPr sz="5000" dirty="0"/>
          </a:p>
        </p:txBody>
      </p:sp>
      <p:sp>
        <p:nvSpPr>
          <p:cNvPr id="1116" name="Shape 1116"/>
          <p:cNvSpPr/>
          <p:nvPr/>
        </p:nvSpPr>
        <p:spPr>
          <a:xfrm>
            <a:off x="3340641" y="910402"/>
            <a:ext cx="1526157" cy="5719584"/>
          </a:xfrm>
          <a:custGeom>
            <a:avLst/>
            <a:gdLst/>
            <a:ahLst/>
            <a:cxnLst>
              <a:cxn ang="0">
                <a:pos x="wd2" y="hd2"/>
              </a:cxn>
              <a:cxn ang="5400000">
                <a:pos x="wd2" y="hd2"/>
              </a:cxn>
              <a:cxn ang="10800000">
                <a:pos x="wd2" y="hd2"/>
              </a:cxn>
              <a:cxn ang="16200000">
                <a:pos x="wd2" y="hd2"/>
              </a:cxn>
            </a:cxnLst>
            <a:rect l="0" t="0" r="r" b="b"/>
            <a:pathLst>
              <a:path w="21600" h="21600" extrusionOk="0">
                <a:moveTo>
                  <a:pt x="101" y="0"/>
                </a:moveTo>
                <a:lnTo>
                  <a:pt x="21483" y="6501"/>
                </a:lnTo>
                <a:lnTo>
                  <a:pt x="21600" y="18851"/>
                </a:lnTo>
                <a:lnTo>
                  <a:pt x="0" y="21600"/>
                </a:lnTo>
                <a:lnTo>
                  <a:pt x="101"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sz="2800"/>
          </a:p>
        </p:txBody>
      </p:sp>
      <p:sp>
        <p:nvSpPr>
          <p:cNvPr id="1117" name="Shape 1117"/>
          <p:cNvSpPr/>
          <p:nvPr/>
        </p:nvSpPr>
        <p:spPr>
          <a:xfrm>
            <a:off x="3682517" y="2649805"/>
            <a:ext cx="1188760" cy="3259975"/>
          </a:xfrm>
          <a:prstGeom prst="rect">
            <a:avLst/>
          </a:prstGeom>
          <a:solidFill>
            <a:srgbClr val="53585F">
              <a:alpha val="60770"/>
            </a:srgbClr>
          </a:solidFill>
          <a:ln w="25400">
            <a:miter lim="400000"/>
          </a:ln>
        </p:spPr>
        <p:txBody>
          <a:bodyPr lIns="35719" tIns="35719" rIns="35719" bIns="35719" anchor="ct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1118" name="data-transformation.pdf"/>
          <p:cNvPicPr>
            <a:picLocks noChangeAspect="1"/>
          </p:cNvPicPr>
          <p:nvPr/>
        </p:nvPicPr>
        <p:blipFill>
          <a:blip r:embed="rId5"/>
          <a:srcRect l="880" t="5920" r="74437" b="12435"/>
          <a:stretch>
            <a:fillRect/>
          </a:stretch>
        </p:blipFill>
        <p:spPr>
          <a:xfrm>
            <a:off x="1130548" y="922392"/>
            <a:ext cx="2233626" cy="5709204"/>
          </a:xfrm>
          <a:prstGeom prst="rect">
            <a:avLst/>
          </a:prstGeom>
          <a:ln w="25400">
            <a:solidFill>
              <a:srgbClr val="000000"/>
            </a:solidFill>
            <a:miter lim="400000"/>
          </a:ln>
        </p:spPr>
      </p:pic>
      <p:sp>
        <p:nvSpPr>
          <p:cNvPr id="6" name="Slide Number Placeholder 5"/>
          <p:cNvSpPr>
            <a:spLocks noGrp="1"/>
          </p:cNvSpPr>
          <p:nvPr>
            <p:ph type="sldNum" sz="quarter" idx="2"/>
          </p:nvPr>
        </p:nvSpPr>
        <p:spPr>
          <a:xfrm>
            <a:off x="11929857" y="6431243"/>
            <a:ext cx="524286" cy="451836"/>
          </a:xfrm>
        </p:spPr>
        <p:txBody>
          <a:bodyPr/>
          <a:lstStyle/>
          <a:p>
            <a:fld id="{86CB4B4D-7CA3-9044-876B-883B54F8677D}" type="slidenum">
              <a:rPr lang="en-US" smtClean="0">
                <a:solidFill>
                  <a:schemeClr val="tx1"/>
                </a:solidFill>
              </a:rPr>
              <a:t>61</a:t>
            </a:fld>
            <a:endParaRPr lang="en-US">
              <a:solidFill>
                <a:schemeClr val="tx1"/>
              </a:solidFill>
            </a:endParaRPr>
          </a:p>
        </p:txBody>
      </p:sp>
    </p:spTree>
    <p:extLst>
      <p:ext uri="{BB962C8B-B14F-4D97-AF65-F5344CB8AC3E}">
        <p14:creationId xmlns:p14="http://schemas.microsoft.com/office/powerpoint/2010/main" val="443265727"/>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62</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55092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t>Goal</a:t>
            </a:r>
          </a:p>
          <a:p>
            <a:pPr marL="514350" indent="-514350">
              <a:buAutoNum type="arabicPeriod"/>
            </a:pPr>
            <a:r>
              <a:rPr lang="en-US" sz="2800" dirty="0"/>
              <a:t>Learn how to use dplyr to transform data frames</a:t>
            </a:r>
          </a:p>
          <a:p>
            <a:pPr marL="514350" indent="-514350">
              <a:buAutoNum type="arabicPeriod"/>
            </a:pPr>
            <a:r>
              <a:rPr lang="en-US" sz="2800" dirty="0"/>
              <a:t>Appreciate the role of piping in facilitating data transformation</a:t>
            </a:r>
          </a:p>
          <a:p>
            <a:pPr marL="514350" indent="-514350">
              <a:buAutoNum type="arabicPeriod"/>
            </a:pPr>
            <a:endParaRPr lang="en-US" sz="2800" dirty="0"/>
          </a:p>
          <a:p>
            <a:r>
              <a:rPr lang="en-US" sz="3600" dirty="0"/>
              <a:t>Objectives</a:t>
            </a:r>
          </a:p>
          <a:p>
            <a:pPr marL="514350" indent="-514350">
              <a:buAutoNum type="arabicPeriod"/>
            </a:pPr>
            <a:r>
              <a:rPr lang="en-US" sz="2800" dirty="0"/>
              <a:t>List the major forms of data transformation implemented in dplyr</a:t>
            </a:r>
          </a:p>
          <a:p>
            <a:pPr marL="514350" indent="-514350">
              <a:buAutoNum type="arabicPeriod"/>
            </a:pPr>
            <a:r>
              <a:rPr lang="en-US" sz="2800" dirty="0"/>
              <a:t>Use code templates containing dplyr functions to tidy a raw data set</a:t>
            </a:r>
          </a:p>
          <a:p>
            <a:pPr marL="514350" indent="-514350">
              <a:buAutoNum type="arabicPeriod"/>
            </a:pPr>
            <a:r>
              <a:rPr lang="en-US" sz="2800" dirty="0"/>
              <a:t>Use the pipe operator to pass the output of one function as an input to the next function</a:t>
            </a:r>
          </a:p>
          <a:p>
            <a:pPr marL="514350" indent="-514350">
              <a:buAutoNum type="arabicPeriod"/>
            </a:pPr>
            <a:r>
              <a:rPr lang="en-US" sz="2800" dirty="0"/>
              <a:t>Create new calculated columns not found in the original data frame</a:t>
            </a:r>
          </a:p>
        </p:txBody>
      </p:sp>
    </p:spTree>
    <p:extLst>
      <p:ext uri="{BB962C8B-B14F-4D97-AF65-F5344CB8AC3E}">
        <p14:creationId xmlns:p14="http://schemas.microsoft.com/office/powerpoint/2010/main" val="15330311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Dplyr tips and tricks</a:t>
            </a:r>
          </a:p>
        </p:txBody>
      </p:sp>
    </p:spTree>
    <p:extLst>
      <p:ext uri="{BB962C8B-B14F-4D97-AF65-F5344CB8AC3E}">
        <p14:creationId xmlns:p14="http://schemas.microsoft.com/office/powerpoint/2010/main" val="35972435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3" name="Picture 2">
            <a:extLst>
              <a:ext uri="{FF2B5EF4-FFF2-40B4-BE49-F238E27FC236}">
                <a16:creationId xmlns:a16="http://schemas.microsoft.com/office/drawing/2014/main" id="{642DF70A-E704-49F4-9877-6A60C204D0E8}"/>
              </a:ext>
            </a:extLst>
          </p:cNvPr>
          <p:cNvPicPr>
            <a:picLocks noChangeAspect="1"/>
          </p:cNvPicPr>
          <p:nvPr/>
        </p:nvPicPr>
        <p:blipFill rotWithShape="1">
          <a:blip r:embed="rId3"/>
          <a:srcRect l="7339" b="12000"/>
          <a:stretch/>
        </p:blipFill>
        <p:spPr>
          <a:xfrm>
            <a:off x="6206885" y="4182748"/>
            <a:ext cx="5210807" cy="2040703"/>
          </a:xfrm>
          <a:prstGeom prst="rect">
            <a:avLst/>
          </a:prstGeom>
        </p:spPr>
      </p:pic>
      <p:pic>
        <p:nvPicPr>
          <p:cNvPr id="7" name="Picture 6">
            <a:extLst>
              <a:ext uri="{FF2B5EF4-FFF2-40B4-BE49-F238E27FC236}">
                <a16:creationId xmlns:a16="http://schemas.microsoft.com/office/drawing/2014/main" id="{D19F217A-C3B0-4B58-9D5B-CBD383782F35}"/>
              </a:ext>
            </a:extLst>
          </p:cNvPr>
          <p:cNvPicPr>
            <a:picLocks noChangeAspect="1"/>
          </p:cNvPicPr>
          <p:nvPr/>
        </p:nvPicPr>
        <p:blipFill>
          <a:blip r:embed="rId4"/>
          <a:stretch>
            <a:fillRect/>
          </a:stretch>
        </p:blipFill>
        <p:spPr>
          <a:xfrm>
            <a:off x="654372" y="4096317"/>
            <a:ext cx="4695936" cy="2040703"/>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Renaming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select(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first_name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077917" y="4253867"/>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64</a:t>
            </a:fld>
            <a:endParaRPr lang="en-US"/>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
            <a:extLst>
              <a:ext uri="{FF2B5EF4-FFF2-40B4-BE49-F238E27FC236}">
                <a16:creationId xmlns:a16="http://schemas.microsoft.com/office/drawing/2014/main" id="{C80C0498-703D-44C8-AE47-869C81E10F6E}"/>
              </a:ext>
            </a:extLst>
          </p:cNvPr>
          <p:cNvSpPr/>
          <p:nvPr/>
        </p:nvSpPr>
        <p:spPr>
          <a:xfrm>
            <a:off x="6616232" y="4292566"/>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63397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Filter to multiple matches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filter(</a:t>
            </a:r>
            <a:r>
              <a:rPr lang="en-US" sz="3200" dirty="0" err="1">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 %in% c("</a:t>
            </a:r>
            <a:r>
              <a:rPr lang="en-US" sz="3200" dirty="0" err="1">
                <a:latin typeface="Consolas" panose="020B0609020204030204" pitchFamily="49" charset="0"/>
                <a:ea typeface="Courier New"/>
                <a:cs typeface="Consolas" panose="020B0609020204030204" pitchFamily="49" charset="0"/>
                <a:sym typeface="Courier New"/>
              </a:rPr>
              <a:t>jon</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latin typeface="Consolas" panose="020B0609020204030204" pitchFamily="49" charset="0"/>
                <a:ea typeface="Courier New"/>
                <a:cs typeface="Consolas" panose="020B0609020204030204" pitchFamily="49" charset="0"/>
                <a:sym typeface="Courier New"/>
              </a:rPr>
              <a:t>daenerys</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65</a:t>
            </a:fld>
            <a:endParaRPr lang="en-US"/>
          </a:p>
        </p:txBody>
      </p:sp>
      <p:sp>
        <p:nvSpPr>
          <p:cNvPr id="16" name="Right Arrow 15"/>
          <p:cNvSpPr/>
          <p:nvPr/>
        </p:nvSpPr>
        <p:spPr>
          <a:xfrm>
            <a:off x="5023641" y="4964886"/>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04B581-B644-4440-AF1E-484CDF8222C1}"/>
              </a:ext>
            </a:extLst>
          </p:cNvPr>
          <p:cNvPicPr>
            <a:picLocks noChangeAspect="1"/>
          </p:cNvPicPr>
          <p:nvPr/>
        </p:nvPicPr>
        <p:blipFill>
          <a:blip r:embed="rId4"/>
          <a:stretch>
            <a:fillRect/>
          </a:stretch>
        </p:blipFill>
        <p:spPr>
          <a:xfrm>
            <a:off x="6440917" y="4068586"/>
            <a:ext cx="2431130" cy="2154865"/>
          </a:xfrm>
          <a:prstGeom prst="rect">
            <a:avLst/>
          </a:prstGeom>
        </p:spPr>
      </p:pic>
      <p:pic>
        <p:nvPicPr>
          <p:cNvPr id="6" name="Picture 5">
            <a:extLst>
              <a:ext uri="{FF2B5EF4-FFF2-40B4-BE49-F238E27FC236}">
                <a16:creationId xmlns:a16="http://schemas.microsoft.com/office/drawing/2014/main" id="{8BC7C36E-E054-4B7D-95CC-388EF79AC69D}"/>
              </a:ext>
            </a:extLst>
          </p:cNvPr>
          <p:cNvPicPr>
            <a:picLocks noChangeAspect="1"/>
          </p:cNvPicPr>
          <p:nvPr/>
        </p:nvPicPr>
        <p:blipFill>
          <a:blip r:embed="rId5"/>
          <a:stretch>
            <a:fillRect/>
          </a:stretch>
        </p:blipFill>
        <p:spPr>
          <a:xfrm>
            <a:off x="2457749" y="4001176"/>
            <a:ext cx="2409028" cy="2232219"/>
          </a:xfrm>
          <a:prstGeom prst="rect">
            <a:avLst/>
          </a:prstGeom>
        </p:spPr>
      </p:pic>
    </p:spTree>
    <p:extLst>
      <p:ext uri="{BB962C8B-B14F-4D97-AF65-F5344CB8AC3E}">
        <p14:creationId xmlns:p14="http://schemas.microsoft.com/office/powerpoint/2010/main" val="14536452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01042" y="4144282"/>
            <a:ext cx="4773976" cy="1909590"/>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386839" y="4117940"/>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66</a:t>
            </a:fld>
            <a:endParaRPr lang="en-US"/>
          </a:p>
        </p:txBody>
      </p:sp>
      <p:pic>
        <p:nvPicPr>
          <p:cNvPr id="5" name="Picture 4"/>
          <p:cNvPicPr>
            <a:picLocks noChangeAspect="1"/>
          </p:cNvPicPr>
          <p:nvPr/>
        </p:nvPicPr>
        <p:blipFill>
          <a:blip r:embed="rId5"/>
          <a:stretch>
            <a:fillRect/>
          </a:stretch>
        </p:blipFill>
        <p:spPr>
          <a:xfrm>
            <a:off x="6278879" y="4013859"/>
            <a:ext cx="4655264" cy="2040014"/>
          </a:xfrm>
          <a:prstGeom prst="rect">
            <a:avLst/>
          </a:prstGeom>
        </p:spPr>
      </p:pic>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
            <a:extLst>
              <a:ext uri="{FF2B5EF4-FFF2-40B4-BE49-F238E27FC236}">
                <a16:creationId xmlns:a16="http://schemas.microsoft.com/office/drawing/2014/main" id="{C80C0498-703D-44C8-AE47-869C81E10F6E}"/>
              </a:ext>
            </a:extLst>
          </p:cNvPr>
          <p:cNvSpPr/>
          <p:nvPr/>
        </p:nvSpPr>
        <p:spPr>
          <a:xfrm>
            <a:off x="6294953" y="4144282"/>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017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91962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3361038" y="1588314"/>
            <a:ext cx="8172388"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Conditionally replacing values</a:t>
            </a:r>
            <a:endParaRPr sz="4000" dirty="0">
              <a:latin typeface="Calibri"/>
              <a:ea typeface="Calibri"/>
              <a:cs typeface="Calibri"/>
              <a:sym typeface="Calibri"/>
            </a:endParaRPr>
          </a:p>
        </p:txBody>
      </p:sp>
      <p:sp>
        <p:nvSpPr>
          <p:cNvPr id="14" name="Rectangle 13"/>
          <p:cNvSpPr/>
          <p:nvPr/>
        </p:nvSpPr>
        <p:spPr>
          <a:xfrm>
            <a:off x="777239" y="2330166"/>
            <a:ext cx="11151706" cy="1815882"/>
          </a:xfrm>
          <a:prstGeom prst="rect">
            <a:avLst/>
          </a:prstGeom>
        </p:spPr>
        <p:txBody>
          <a:bodyPr wrap="square">
            <a:spAutoFit/>
          </a:bodyPr>
          <a:lstStyle/>
          <a:p>
            <a:r>
              <a:rPr lang="en-US" sz="2800" dirty="0" err="1">
                <a:latin typeface="Consolas" panose="020B0609020204030204" pitchFamily="49" charset="0"/>
                <a:ea typeface="Courier New"/>
                <a:cs typeface="Consolas" panose="020B0609020204030204" pitchFamily="49" charset="0"/>
                <a:sym typeface="Courier New"/>
              </a:rPr>
              <a:t>covid_testing</a:t>
            </a:r>
            <a:r>
              <a:rPr lang="en-US" sz="2800" dirty="0">
                <a:latin typeface="Consolas" panose="020B0609020204030204" pitchFamily="49" charset="0"/>
                <a:ea typeface="Courier New"/>
                <a:cs typeface="Consolas" panose="020B0609020204030204" pitchFamily="49" charset="0"/>
                <a:sym typeface="Courier New"/>
              </a:rPr>
              <a:t> %&gt;%</a:t>
            </a:r>
          </a:p>
          <a:p>
            <a:r>
              <a:rPr lang="en-US" sz="2800" dirty="0">
                <a:latin typeface="Consolas" panose="020B0609020204030204" pitchFamily="49" charset="0"/>
                <a:ea typeface="Courier New"/>
                <a:cs typeface="Consolas" panose="020B0609020204030204" pitchFamily="49" charset="0"/>
                <a:sym typeface="Courier New"/>
              </a:rPr>
              <a:t>	mutate(</a:t>
            </a:r>
            <a:r>
              <a:rPr lang="en-US" sz="2800" dirty="0" err="1">
                <a:solidFill>
                  <a:srgbClr val="538DD5"/>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 </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if_else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(conditional statement, 							value if TRUE,</a:t>
            </a:r>
          </a:p>
          <a:p>
            <a:r>
              <a:rPr lang="en-US" sz="2800" dirty="0">
                <a:solidFill>
                  <a:schemeClr val="accent2"/>
                </a:solidFill>
                <a:latin typeface="Consolas" panose="020B0609020204030204" pitchFamily="49" charset="0"/>
                <a:ea typeface="Courier New"/>
                <a:cs typeface="Consolas" panose="020B0609020204030204" pitchFamily="49" charset="0"/>
                <a:sym typeface="Courier New"/>
              </a:rPr>
              <a:t>							value if FALSE</a:t>
            </a:r>
            <a:r>
              <a:rPr lang="en-US" sz="2800" dirty="0">
                <a:latin typeface="Consolas" panose="020B0609020204030204" pitchFamily="49" charset="0"/>
                <a:ea typeface="Courier New"/>
                <a:cs typeface="Consolas" panose="020B0609020204030204" pitchFamily="49" charset="0"/>
                <a:sym typeface="Courier New"/>
              </a:rPr>
              <a:t>)) </a:t>
            </a:r>
            <a:endParaRPr lang="en-US" sz="7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67</a:t>
            </a:fld>
            <a:endParaRPr lang="en-US"/>
          </a:p>
        </p:txBody>
      </p:sp>
    </p:spTree>
    <p:extLst>
      <p:ext uri="{BB962C8B-B14F-4D97-AF65-F5344CB8AC3E}">
        <p14:creationId xmlns:p14="http://schemas.microsoft.com/office/powerpoint/2010/main" val="17717393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5"/>
            <a:ext cx="11255528" cy="181588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3361038" y="1588314"/>
            <a:ext cx="8172388"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Conditionally replacing values</a:t>
            </a:r>
            <a:endParaRPr sz="4000" dirty="0">
              <a:latin typeface="Calibri"/>
              <a:ea typeface="Calibri"/>
              <a:cs typeface="Calibri"/>
              <a:sym typeface="Calibri"/>
            </a:endParaRPr>
          </a:p>
        </p:txBody>
      </p:sp>
      <p:sp>
        <p:nvSpPr>
          <p:cNvPr id="14" name="Rectangle 13"/>
          <p:cNvSpPr/>
          <p:nvPr/>
        </p:nvSpPr>
        <p:spPr>
          <a:xfrm>
            <a:off x="777239" y="2330166"/>
            <a:ext cx="11151706" cy="1815882"/>
          </a:xfrm>
          <a:prstGeom prst="rect">
            <a:avLst/>
          </a:prstGeom>
        </p:spPr>
        <p:txBody>
          <a:bodyPr wrap="square">
            <a:spAutoFit/>
          </a:bodyPr>
          <a:lstStyle/>
          <a:p>
            <a:r>
              <a:rPr lang="en-US" sz="2800" dirty="0" err="1">
                <a:latin typeface="Consolas" panose="020B0609020204030204" pitchFamily="49" charset="0"/>
                <a:ea typeface="Courier New"/>
                <a:cs typeface="Consolas" panose="020B0609020204030204" pitchFamily="49" charset="0"/>
                <a:sym typeface="Courier New"/>
              </a:rPr>
              <a:t>covid_testing</a:t>
            </a:r>
            <a:r>
              <a:rPr lang="en-US" sz="2800" dirty="0">
                <a:latin typeface="Consolas" panose="020B0609020204030204" pitchFamily="49" charset="0"/>
                <a:ea typeface="Courier New"/>
                <a:cs typeface="Consolas" panose="020B0609020204030204" pitchFamily="49" charset="0"/>
                <a:sym typeface="Courier New"/>
              </a:rPr>
              <a:t> %&gt;%</a:t>
            </a:r>
          </a:p>
          <a:p>
            <a:r>
              <a:rPr lang="en-US" sz="2800" dirty="0">
                <a:latin typeface="Consolas" panose="020B0609020204030204" pitchFamily="49" charset="0"/>
                <a:ea typeface="Courier New"/>
                <a:cs typeface="Consolas" panose="020B0609020204030204" pitchFamily="49" charset="0"/>
                <a:sym typeface="Courier New"/>
              </a:rPr>
              <a:t>	mutate(</a:t>
            </a:r>
            <a:r>
              <a:rPr lang="en-US" sz="2800" dirty="0" err="1">
                <a:solidFill>
                  <a:srgbClr val="538DD5"/>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 </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if_else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targaryen</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 							"TARGARYEN",</a:t>
            </a:r>
          </a:p>
          <a:p>
            <a:r>
              <a:rPr lang="en-US" sz="28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a:t>
            </a:r>
            <a:endParaRPr lang="en-US" sz="7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68</a:t>
            </a:fld>
            <a:endParaRPr lang="en-US"/>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906B0FF-C41D-48A1-B10D-0358DF7DA593}"/>
              </a:ext>
            </a:extLst>
          </p:cNvPr>
          <p:cNvPicPr>
            <a:picLocks noChangeAspect="1"/>
          </p:cNvPicPr>
          <p:nvPr/>
        </p:nvPicPr>
        <p:blipFill rotWithShape="1">
          <a:blip r:embed="rId4"/>
          <a:srcRect b="13878"/>
          <a:stretch/>
        </p:blipFill>
        <p:spPr>
          <a:xfrm>
            <a:off x="6342117" y="4217396"/>
            <a:ext cx="5006390" cy="1919623"/>
          </a:xfrm>
          <a:prstGeom prst="rect">
            <a:avLst/>
          </a:prstGeom>
        </p:spPr>
      </p:pic>
      <p:pic>
        <p:nvPicPr>
          <p:cNvPr id="18" name="Picture 17">
            <a:extLst>
              <a:ext uri="{FF2B5EF4-FFF2-40B4-BE49-F238E27FC236}">
                <a16:creationId xmlns:a16="http://schemas.microsoft.com/office/drawing/2014/main" id="{62D640C7-1910-472E-8B00-534D655149D2}"/>
              </a:ext>
            </a:extLst>
          </p:cNvPr>
          <p:cNvPicPr>
            <a:picLocks noChangeAspect="1"/>
          </p:cNvPicPr>
          <p:nvPr/>
        </p:nvPicPr>
        <p:blipFill>
          <a:blip r:embed="rId5"/>
          <a:stretch>
            <a:fillRect/>
          </a:stretch>
        </p:blipFill>
        <p:spPr>
          <a:xfrm>
            <a:off x="654372" y="4096317"/>
            <a:ext cx="4695936" cy="2040703"/>
          </a:xfrm>
          <a:prstGeom prst="rect">
            <a:avLst/>
          </a:prstGeom>
        </p:spPr>
      </p:pic>
    </p:spTree>
    <p:extLst>
      <p:ext uri="{BB962C8B-B14F-4D97-AF65-F5344CB8AC3E}">
        <p14:creationId xmlns:p14="http://schemas.microsoft.com/office/powerpoint/2010/main" val="940875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a:solidFill>
                  <a:srgbClr val="000000"/>
                </a:solidFill>
                <a:latin typeface="+mj-lt"/>
              </a:rPr>
              <a:t>Transform Data with</a:t>
            </a:r>
            <a:endParaRPr sz="6616" dirty="0">
              <a:latin typeface="+mj-lt"/>
            </a:endParaRPr>
          </a:p>
        </p:txBody>
      </p:sp>
      <p:sp>
        <p:nvSpPr>
          <p:cNvPr id="9" name="Slide Number Placeholder 8"/>
          <p:cNvSpPr>
            <a:spLocks noGrp="1"/>
          </p:cNvSpPr>
          <p:nvPr>
            <p:ph type="sldNum" idx="12"/>
          </p:nvPr>
        </p:nvSpPr>
        <p:spPr>
          <a:xfrm>
            <a:off x="9218343" y="6427705"/>
            <a:ext cx="2804134" cy="342964"/>
          </a:xfrm>
        </p:spPr>
        <p:txBody>
          <a:bodyPr/>
          <a:lstStyle/>
          <a:p>
            <a:fld id="{00000000-1234-1234-1234-123412341234}" type="slidenum">
              <a:rPr lang="en-US" sz="1600" smtClean="0"/>
              <a:pPr/>
              <a:t>7</a:t>
            </a:fld>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a:latin typeface="+mj-lt"/>
                <a:ea typeface="Calibri"/>
                <a:cs typeface="Calibri"/>
                <a:sym typeface="Calibri"/>
              </a:rPr>
              <a:t>dplyr implements a </a:t>
            </a:r>
            <a:r>
              <a:rPr lang="en-US" sz="3200" i="1" dirty="0">
                <a:latin typeface="+mj-lt"/>
                <a:ea typeface="Calibri"/>
                <a:cs typeface="Calibri"/>
                <a:sym typeface="Calibri"/>
              </a:rPr>
              <a:t>grammar </a:t>
            </a:r>
            <a:r>
              <a:rPr lang="en-US" sz="3200" dirty="0">
                <a:latin typeface="+mj-lt"/>
                <a:ea typeface="Calibri"/>
                <a:cs typeface="Calibri"/>
                <a:sym typeface="Calibri"/>
              </a:rPr>
              <a:t>for transforming tabular data.</a:t>
            </a:r>
            <a:endParaRPr sz="3200" dirty="0">
              <a:latin typeface="+mj-lt"/>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a:solidFill>
                  <a:srgbClr val="000000"/>
                </a:solidFill>
                <a:latin typeface="+mj-lt"/>
              </a:rPr>
              <a:t>dplyr: </a:t>
            </a:r>
            <a:r>
              <a:rPr lang="nn-NO" sz="4800" dirty="0">
                <a:solidFill>
                  <a:srgbClr val="000000"/>
                </a:solidFill>
                <a:latin typeface="+mj-lt"/>
              </a:rPr>
              <a:t>a grammar for transforming data</a:t>
            </a:r>
            <a:endParaRPr sz="4800" dirty="0">
              <a:latin typeface="+mj-lt"/>
            </a:endParaRPr>
          </a:p>
        </p:txBody>
      </p:sp>
      <p:sp>
        <p:nvSpPr>
          <p:cNvPr id="7" name="Google Shape;46;p7"/>
          <p:cNvSpPr>
            <a:spLocks noChangeAspect="1"/>
          </p:cNvSpPr>
          <p:nvPr/>
        </p:nvSpPr>
        <p:spPr>
          <a:xfrm>
            <a:off x="11091026" y="5875790"/>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Choose</a:t>
            </a:r>
            <a:r>
              <a:rPr lang="en-US" sz="4000" dirty="0">
                <a:solidFill>
                  <a:srgbClr val="000000"/>
                </a:solidFill>
                <a:latin typeface="+mj-lt"/>
              </a:rPr>
              <a:t> columns.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select()</a:t>
            </a:r>
            <a:endParaRPr lang="en-US" sz="4000" dirty="0">
              <a:solidFill>
                <a:srgbClr val="78AAD6"/>
              </a:solidFill>
              <a:latin typeface="+mj-lt"/>
            </a:endParaRPr>
          </a:p>
        </p:txBody>
      </p:sp>
      <p:sp>
        <p:nvSpPr>
          <p:cNvPr id="10" name="TextBox 9"/>
          <p:cNvSpPr txBox="1"/>
          <p:nvPr/>
        </p:nvSpPr>
        <p:spPr>
          <a:xfrm>
            <a:off x="781462" y="2419353"/>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p>
        </p:txBody>
      </p:sp>
      <p:sp>
        <p:nvSpPr>
          <p:cNvPr id="11" name="Google Shape;123;p16"/>
          <p:cNvSpPr txBox="1">
            <a:spLocks/>
          </p:cNvSpPr>
          <p:nvPr/>
        </p:nvSpPr>
        <p:spPr>
          <a:xfrm>
            <a:off x="1766656" y="269230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Extract</a:t>
            </a:r>
            <a:r>
              <a:rPr lang="en-US" sz="4000" dirty="0">
                <a:solidFill>
                  <a:srgbClr val="000000"/>
                </a:solidFill>
                <a:latin typeface="+mj-lt"/>
              </a:rPr>
              <a:t> rows.</a:t>
            </a:r>
            <a:endParaRPr lang="en-US" sz="4000" dirty="0">
              <a:latin typeface="+mj-lt"/>
            </a:endParaRPr>
          </a:p>
        </p:txBody>
      </p:sp>
      <p:sp>
        <p:nvSpPr>
          <p:cNvPr id="12" name="Google Shape;123;p16"/>
          <p:cNvSpPr txBox="1">
            <a:spLocks/>
          </p:cNvSpPr>
          <p:nvPr/>
        </p:nvSpPr>
        <p:spPr>
          <a:xfrm>
            <a:off x="8575829" y="269230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sp>
        <p:nvSpPr>
          <p:cNvPr id="14" name="TextBox 13"/>
          <p:cNvSpPr txBox="1"/>
          <p:nvPr/>
        </p:nvSpPr>
        <p:spPr>
          <a:xfrm>
            <a:off x="781462" y="3409401"/>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p>
        </p:txBody>
      </p:sp>
      <p:sp>
        <p:nvSpPr>
          <p:cNvPr id="15" name="Google Shape;123;p16"/>
          <p:cNvSpPr txBox="1">
            <a:spLocks/>
          </p:cNvSpPr>
          <p:nvPr/>
        </p:nvSpPr>
        <p:spPr>
          <a:xfrm>
            <a:off x="1766656" y="3682352"/>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Derive</a:t>
            </a:r>
            <a:r>
              <a:rPr lang="en-US" sz="4000" dirty="0">
                <a:solidFill>
                  <a:srgbClr val="000000"/>
                </a:solidFill>
                <a:latin typeface="+mj-lt"/>
              </a:rPr>
              <a:t> new </a:t>
            </a:r>
            <a:r>
              <a:rPr lang="en-US" sz="4000" dirty="0">
                <a:solidFill>
                  <a:srgbClr val="000000"/>
                </a:solidFill>
              </a:rPr>
              <a:t>columns</a:t>
            </a:r>
            <a:r>
              <a:rPr lang="en-US" sz="4000" dirty="0">
                <a:solidFill>
                  <a:srgbClr val="000000"/>
                </a:solidFill>
                <a:latin typeface="+mj-lt"/>
              </a:rPr>
              <a:t>.</a:t>
            </a:r>
            <a:endParaRPr lang="en-US" sz="4000" dirty="0">
              <a:latin typeface="+mj-lt"/>
            </a:endParaRPr>
          </a:p>
        </p:txBody>
      </p:sp>
      <p:sp>
        <p:nvSpPr>
          <p:cNvPr id="16" name="Google Shape;123;p16"/>
          <p:cNvSpPr txBox="1">
            <a:spLocks/>
          </p:cNvSpPr>
          <p:nvPr/>
        </p:nvSpPr>
        <p:spPr>
          <a:xfrm>
            <a:off x="8575829" y="3682352"/>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mutate()</a:t>
            </a:r>
          </a:p>
        </p:txBody>
      </p:sp>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Change</a:t>
            </a:r>
            <a:r>
              <a:rPr lang="en-US" sz="4000" dirty="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summarize()</a:t>
            </a:r>
          </a:p>
        </p:txBody>
      </p:sp>
      <p:sp>
        <p:nvSpPr>
          <p:cNvPr id="3" name="Slide Number Placeholder 2"/>
          <p:cNvSpPr>
            <a:spLocks noGrp="1"/>
          </p:cNvSpPr>
          <p:nvPr>
            <p:ph type="sldNum" idx="12"/>
          </p:nvPr>
        </p:nvSpPr>
        <p:spPr>
          <a:xfrm>
            <a:off x="9309390" y="6440416"/>
            <a:ext cx="2804134" cy="342964"/>
          </a:xfrm>
        </p:spPr>
        <p:txBody>
          <a:bodyPr/>
          <a:lstStyle/>
          <a:p>
            <a:fld id="{00000000-1234-1234-1234-123412341234}" type="slidenum">
              <a:rPr lang="en-US" smtClean="0"/>
              <a:pPr/>
              <a:t>9</a:t>
            </a:fld>
            <a:endParaRPr lang="en-US" dirty="0"/>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9"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48887</TotalTime>
  <Words>6499</Words>
  <Application>Microsoft Office PowerPoint</Application>
  <PresentationFormat>Widescreen</PresentationFormat>
  <Paragraphs>841</Paragraphs>
  <Slides>68</Slides>
  <Notes>68</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68</vt:i4>
      </vt:variant>
    </vt:vector>
  </HeadingPairs>
  <TitlesOfParts>
    <vt:vector size="83" baseType="lpstr">
      <vt:lpstr>Arial</vt:lpstr>
      <vt:lpstr>Calibri</vt:lpstr>
      <vt:lpstr>Cambria</vt:lpstr>
      <vt:lpstr>Consolas</vt:lpstr>
      <vt:lpstr>Courier New</vt:lpstr>
      <vt:lpstr>Gill Sans</vt:lpstr>
      <vt:lpstr>Helvetica</vt:lpstr>
      <vt:lpstr>Times New Roman</vt:lpstr>
      <vt:lpstr>Trebuchet MS</vt:lpstr>
      <vt:lpstr>Tw Cen MT</vt:lpstr>
      <vt:lpstr>Tw Cen MT Condensed</vt:lpstr>
      <vt:lpstr>Verdana</vt:lpstr>
      <vt:lpstr>Wingdings 3</vt:lpstr>
      <vt:lpstr>Office Theme</vt:lpstr>
      <vt:lpstr>Integral</vt:lpstr>
      <vt:lpstr>Data Transformation</vt:lpstr>
      <vt:lpstr>PowerPoint Presentation</vt:lpstr>
      <vt:lpstr>Typical Data Science Pipeline</vt:lpstr>
      <vt:lpstr>What is a “Tidy” Data Frame</vt:lpstr>
      <vt:lpstr>PowerPoint Presentation</vt:lpstr>
      <vt:lpstr>PowerPoint Presentation</vt:lpstr>
      <vt:lpstr>Transform Data with</vt:lpstr>
      <vt:lpstr>dplyr</vt:lpstr>
      <vt:lpstr>dplyr: a grammar for transforming data</vt:lpstr>
      <vt:lpstr>Dplyr Approach</vt:lpstr>
      <vt:lpstr>Dplyr Approach</vt:lpstr>
      <vt:lpstr>Common syntax</vt:lpstr>
      <vt:lpstr>Isolating data</vt:lpstr>
      <vt:lpstr>select()</vt:lpstr>
      <vt:lpstr>select()</vt:lpstr>
      <vt:lpstr>PowerPoint Presentation</vt:lpstr>
      <vt:lpstr>PowerPoint Presentation</vt:lpstr>
      <vt:lpstr>PowerPoint Presentation</vt:lpstr>
      <vt:lpstr>PowerPoint Presentation</vt:lpstr>
      <vt:lpstr>PowerPoint Presentation</vt:lpstr>
      <vt:lpstr>filter()</vt:lpstr>
      <vt:lpstr>filter()</vt:lpstr>
      <vt:lpstr>Common syntax</vt:lpstr>
      <vt:lpstr>PowerPoint Presentation</vt:lpstr>
      <vt:lpstr>PowerPoint Presentation</vt:lpstr>
      <vt:lpstr>PowerPoint Presentation</vt:lpstr>
      <vt:lpstr>PowerPoint Presentation</vt:lpstr>
      <vt:lpstr>filter()</vt:lpstr>
      <vt:lpstr>PowerPoint Presentation</vt:lpstr>
      <vt:lpstr>Logical tests</vt:lpstr>
      <vt:lpstr>Pop Quiz</vt:lpstr>
      <vt:lpstr>Pop Quiz</vt:lpstr>
      <vt:lpstr>filter() variants</vt:lpstr>
      <vt:lpstr>PowerPoint Presentation</vt:lpstr>
      <vt:lpstr>arrange()</vt:lpstr>
      <vt:lpstr>arrange()</vt:lpstr>
      <vt:lpstr>arrange()</vt:lpstr>
      <vt:lpstr>PowerPoint Presentation</vt:lpstr>
      <vt:lpstr>PowerPoint Presentation</vt:lpstr>
      <vt:lpstr>PowerPoint Presentation</vt:lpstr>
      <vt:lpstr>PowerPoint Presentation</vt:lpstr>
      <vt:lpstr>%&gt;%</vt:lpstr>
      <vt:lpstr>Data Analysis Steps</vt:lpstr>
      <vt:lpstr>Data Analysis Steps</vt:lpstr>
      <vt:lpstr>The Pipe Operator %&gt;%</vt:lpstr>
      <vt:lpstr>Data Analysis Steps</vt:lpstr>
      <vt:lpstr>Data Analysis Steps</vt:lpstr>
      <vt:lpstr>Shortcut to type %&gt;% </vt:lpstr>
      <vt:lpstr>Scene</vt:lpstr>
      <vt:lpstr>PowerPoint Presentation</vt:lpstr>
      <vt:lpstr>Isolating data</vt:lpstr>
      <vt:lpstr>Deriving Data</vt:lpstr>
      <vt:lpstr>What is the mean and median collect to verify turnaround time by clinic?</vt:lpstr>
      <vt:lpstr>Breaking down the analytical question</vt:lpstr>
      <vt:lpstr>Deriving data</vt:lpstr>
      <vt:lpstr>mutate()</vt:lpstr>
      <vt:lpstr>mutate()</vt:lpstr>
      <vt:lpstr>mutate()</vt:lpstr>
      <vt:lpstr>mutate()</vt:lpstr>
      <vt:lpstr>PowerPoint Presentation</vt:lpstr>
      <vt:lpstr>PowerPoint Presentation</vt:lpstr>
      <vt:lpstr>PowerPoint Presentation</vt:lpstr>
      <vt:lpstr>Dplyr tips and tricks</vt:lpstr>
      <vt:lpstr>select()</vt:lpstr>
      <vt:lpstr>filter()</vt:lpstr>
      <vt:lpstr>mutate()</vt:lpstr>
      <vt:lpstr>mutate()</vt:lpstr>
      <vt:lpstr>mutate()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Amrom</cp:lastModifiedBy>
  <cp:revision>303</cp:revision>
  <cp:lastPrinted>2019-05-03T14:53:33Z</cp:lastPrinted>
  <dcterms:modified xsi:type="dcterms:W3CDTF">2022-05-09T02:41:47Z</dcterms:modified>
</cp:coreProperties>
</file>